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7" r:id="rId2"/>
    <p:sldId id="258" r:id="rId3"/>
    <p:sldId id="259" r:id="rId4"/>
    <p:sldId id="262" r:id="rId5"/>
    <p:sldId id="261" r:id="rId6"/>
    <p:sldId id="267" r:id="rId7"/>
    <p:sldId id="269" r:id="rId8"/>
    <p:sldId id="270" r:id="rId9"/>
    <p:sldId id="271" r:id="rId10"/>
    <p:sldId id="272" r:id="rId11"/>
    <p:sldId id="273" r:id="rId12"/>
    <p:sldId id="275" r:id="rId13"/>
    <p:sldId id="276" r:id="rId14"/>
    <p:sldId id="279"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CDC"/>
    <a:srgbClr val="007834"/>
    <a:srgbClr val="5FB0B3"/>
    <a:srgbClr val="CC6600"/>
    <a:srgbClr val="116600"/>
    <a:srgbClr val="062A4B"/>
    <a:srgbClr val="00356B"/>
    <a:srgbClr val="0057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8D230F3-CF80-4859-8CE7-A43EE81993B5}" styleName="Lyst layout 1 - Markering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2" d="100"/>
          <a:sy n="142" d="100"/>
        </p:scale>
        <p:origin x="714" y="12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4379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da-DK"/>
              <a:t>Click to edit Master title style</a:t>
            </a:r>
            <a:endParaRPr lang="en-US"/>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1F9457B4-7AC6-7642-A7FB-129DD1DD1EC5}" type="datetimeFigureOut">
              <a:rPr lang="en-US" smtClean="0"/>
              <a:t>12/13/2023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E547E612-8A38-F848-8DFD-2EB76CB78825}" type="slidenum">
              <a:rPr lang="en-US" smtClean="0"/>
              <a:t>‹nr.›</a:t>
            </a:fld>
            <a:endParaRPr lang="en-US"/>
          </a:p>
        </p:txBody>
      </p:sp>
    </p:spTree>
    <p:extLst>
      <p:ext uri="{BB962C8B-B14F-4D97-AF65-F5344CB8AC3E}">
        <p14:creationId xmlns:p14="http://schemas.microsoft.com/office/powerpoint/2010/main" val="273399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da-DK"/>
              <a:t>Click to edit Master title style</a:t>
            </a:r>
            <a:endParaRPr lang="en-US"/>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1F9457B4-7AC6-7642-A7FB-129DD1DD1EC5}" type="datetimeFigureOut">
              <a:rPr lang="en-US" smtClean="0"/>
              <a:t>12/13/2023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E547E612-8A38-F848-8DFD-2EB76CB78825}" type="slidenum">
              <a:rPr lang="en-US" smtClean="0"/>
              <a:t>‹nr.›</a:t>
            </a:fld>
            <a:endParaRPr lang="en-US"/>
          </a:p>
        </p:txBody>
      </p:sp>
    </p:spTree>
    <p:extLst>
      <p:ext uri="{BB962C8B-B14F-4D97-AF65-F5344CB8AC3E}">
        <p14:creationId xmlns:p14="http://schemas.microsoft.com/office/powerpoint/2010/main" val="358784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da-DK"/>
              <a:t>Click to edit Master title style</a:t>
            </a:r>
            <a:endParaRPr lang="en-US" dirty="0"/>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1F9457B4-7AC6-7642-A7FB-129DD1DD1EC5}" type="datetimeFigureOut">
              <a:rPr lang="en-US" smtClean="0"/>
              <a:t>12/13/2023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E547E612-8A38-F848-8DFD-2EB76CB78825}" type="slidenum">
              <a:rPr lang="en-US" smtClean="0"/>
              <a:t>‹nr.›</a:t>
            </a:fld>
            <a:endParaRPr lang="en-US"/>
          </a:p>
        </p:txBody>
      </p:sp>
    </p:spTree>
    <p:extLst>
      <p:ext uri="{BB962C8B-B14F-4D97-AF65-F5344CB8AC3E}">
        <p14:creationId xmlns:p14="http://schemas.microsoft.com/office/powerpoint/2010/main" val="222818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da-DK"/>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Click to 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1F9457B4-7AC6-7642-A7FB-129DD1DD1EC5}" type="datetimeFigureOut">
              <a:rPr lang="en-US" smtClean="0"/>
              <a:t>12/13/2023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E547E612-8A38-F848-8DFD-2EB76CB78825}" type="slidenum">
              <a:rPr lang="en-US" smtClean="0"/>
              <a:t>‹nr.›</a:t>
            </a:fld>
            <a:endParaRPr lang="en-US"/>
          </a:p>
        </p:txBody>
      </p:sp>
    </p:spTree>
    <p:extLst>
      <p:ext uri="{BB962C8B-B14F-4D97-AF65-F5344CB8AC3E}">
        <p14:creationId xmlns:p14="http://schemas.microsoft.com/office/powerpoint/2010/main" val="50706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da-DK"/>
              <a:t>Click to edit Master title style</a:t>
            </a:r>
            <a:endParaRPr lang="en-US"/>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1F9457B4-7AC6-7642-A7FB-129DD1DD1EC5}" type="datetimeFigureOut">
              <a:rPr lang="en-US" smtClean="0"/>
              <a:t>12/13/2023</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E547E612-8A38-F848-8DFD-2EB76CB78825}" type="slidenum">
              <a:rPr lang="en-US" smtClean="0"/>
              <a:t>‹nr.›</a:t>
            </a:fld>
            <a:endParaRPr lang="en-US"/>
          </a:p>
        </p:txBody>
      </p:sp>
    </p:spTree>
    <p:extLst>
      <p:ext uri="{BB962C8B-B14F-4D97-AF65-F5344CB8AC3E}">
        <p14:creationId xmlns:p14="http://schemas.microsoft.com/office/powerpoint/2010/main" val="433060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da-DK"/>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1F9457B4-7AC6-7642-A7FB-129DD1DD1EC5}" type="datetimeFigureOut">
              <a:rPr lang="en-US" smtClean="0"/>
              <a:t>12/13/2023</a:t>
            </a:fld>
            <a:endParaRPr lang="en-US"/>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3"/>
            <a:ext cx="2133600" cy="273844"/>
          </a:xfrm>
          <a:prstGeom prst="rect">
            <a:avLst/>
          </a:prstGeom>
        </p:spPr>
        <p:txBody>
          <a:bodyPr/>
          <a:lstStyle/>
          <a:p>
            <a:fld id="{E547E612-8A38-F848-8DFD-2EB76CB78825}" type="slidenum">
              <a:rPr lang="en-US" smtClean="0"/>
              <a:t>‹nr.›</a:t>
            </a:fld>
            <a:endParaRPr lang="en-US"/>
          </a:p>
        </p:txBody>
      </p:sp>
    </p:spTree>
    <p:extLst>
      <p:ext uri="{BB962C8B-B14F-4D97-AF65-F5344CB8AC3E}">
        <p14:creationId xmlns:p14="http://schemas.microsoft.com/office/powerpoint/2010/main" val="523107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da-DK"/>
              <a:t>Click to edit Master title style</a:t>
            </a:r>
            <a:endParaRPr lang="en-US"/>
          </a:p>
        </p:txBody>
      </p:sp>
      <p:sp>
        <p:nvSpPr>
          <p:cNvPr id="3" name="Date Placeholder 2"/>
          <p:cNvSpPr>
            <a:spLocks noGrp="1"/>
          </p:cNvSpPr>
          <p:nvPr>
            <p:ph type="dt" sz="half" idx="10"/>
          </p:nvPr>
        </p:nvSpPr>
        <p:spPr>
          <a:xfrm>
            <a:off x="457200" y="4767263"/>
            <a:ext cx="2133600" cy="273844"/>
          </a:xfrm>
          <a:prstGeom prst="rect">
            <a:avLst/>
          </a:prstGeom>
        </p:spPr>
        <p:txBody>
          <a:bodyPr/>
          <a:lstStyle/>
          <a:p>
            <a:fld id="{1F9457B4-7AC6-7642-A7FB-129DD1DD1EC5}" type="datetimeFigureOut">
              <a:rPr lang="en-US" smtClean="0"/>
              <a:t>12/13/2023</a:t>
            </a:fld>
            <a:endParaRPr lang="en-US"/>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3"/>
            <a:ext cx="2133600" cy="273844"/>
          </a:xfrm>
          <a:prstGeom prst="rect">
            <a:avLst/>
          </a:prstGeom>
        </p:spPr>
        <p:txBody>
          <a:bodyPr/>
          <a:lstStyle/>
          <a:p>
            <a:fld id="{E547E612-8A38-F848-8DFD-2EB76CB78825}" type="slidenum">
              <a:rPr lang="en-US" smtClean="0"/>
              <a:t>‹nr.›</a:t>
            </a:fld>
            <a:endParaRPr lang="en-US"/>
          </a:p>
        </p:txBody>
      </p:sp>
    </p:spTree>
    <p:extLst>
      <p:ext uri="{BB962C8B-B14F-4D97-AF65-F5344CB8AC3E}">
        <p14:creationId xmlns:p14="http://schemas.microsoft.com/office/powerpoint/2010/main" val="88080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1F9457B4-7AC6-7642-A7FB-129DD1DD1EC5}" type="datetimeFigureOut">
              <a:rPr lang="en-US" smtClean="0"/>
              <a:t>12/13/2023</a:t>
            </a:fld>
            <a:endParaRPr lang="en-US"/>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3"/>
            <a:ext cx="2133600" cy="273844"/>
          </a:xfrm>
          <a:prstGeom prst="rect">
            <a:avLst/>
          </a:prstGeom>
        </p:spPr>
        <p:txBody>
          <a:bodyPr/>
          <a:lstStyle/>
          <a:p>
            <a:fld id="{E547E612-8A38-F848-8DFD-2EB76CB78825}" type="slidenum">
              <a:rPr lang="en-US" smtClean="0"/>
              <a:t>‹nr.›</a:t>
            </a:fld>
            <a:endParaRPr lang="en-US"/>
          </a:p>
        </p:txBody>
      </p:sp>
    </p:spTree>
    <p:extLst>
      <p:ext uri="{BB962C8B-B14F-4D97-AF65-F5344CB8AC3E}">
        <p14:creationId xmlns:p14="http://schemas.microsoft.com/office/powerpoint/2010/main" val="1414263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da-DK"/>
              <a:t>Click to edit Master title style</a:t>
            </a:r>
            <a:endParaRPr 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1F9457B4-7AC6-7642-A7FB-129DD1DD1EC5}" type="datetimeFigureOut">
              <a:rPr lang="en-US" smtClean="0"/>
              <a:t>12/13/2023</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E547E612-8A38-F848-8DFD-2EB76CB78825}" type="slidenum">
              <a:rPr lang="en-US" smtClean="0"/>
              <a:t>‹nr.›</a:t>
            </a:fld>
            <a:endParaRPr lang="en-US"/>
          </a:p>
        </p:txBody>
      </p:sp>
    </p:spTree>
    <p:extLst>
      <p:ext uri="{BB962C8B-B14F-4D97-AF65-F5344CB8AC3E}">
        <p14:creationId xmlns:p14="http://schemas.microsoft.com/office/powerpoint/2010/main" val="1788696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da-DK"/>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1F9457B4-7AC6-7642-A7FB-129DD1DD1EC5}" type="datetimeFigureOut">
              <a:rPr lang="en-US" smtClean="0"/>
              <a:t>12/13/2023</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E547E612-8A38-F848-8DFD-2EB76CB78825}" type="slidenum">
              <a:rPr lang="en-US" smtClean="0"/>
              <a:t>‹nr.›</a:t>
            </a:fld>
            <a:endParaRPr lang="en-US"/>
          </a:p>
        </p:txBody>
      </p:sp>
    </p:spTree>
    <p:extLst>
      <p:ext uri="{BB962C8B-B14F-4D97-AF65-F5344CB8AC3E}">
        <p14:creationId xmlns:p14="http://schemas.microsoft.com/office/powerpoint/2010/main" val="942560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p:cNvSpPr/>
          <p:nvPr/>
        </p:nvSpPr>
        <p:spPr>
          <a:xfrm>
            <a:off x="0" y="4331367"/>
            <a:ext cx="9144000" cy="81213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13"/>
          <a:stretch>
            <a:fillRect/>
          </a:stretch>
        </p:blipFill>
        <p:spPr>
          <a:xfrm>
            <a:off x="7717368" y="-112184"/>
            <a:ext cx="1564218" cy="5275681"/>
          </a:xfrm>
          <a:prstGeom prst="rect">
            <a:avLst/>
          </a:prstGeom>
        </p:spPr>
      </p:pic>
      <p:sp>
        <p:nvSpPr>
          <p:cNvPr id="12" name="TextBox 11"/>
          <p:cNvSpPr txBox="1"/>
          <p:nvPr/>
        </p:nvSpPr>
        <p:spPr>
          <a:xfrm>
            <a:off x="7023100" y="4685753"/>
            <a:ext cx="1204466" cy="235962"/>
          </a:xfrm>
          <a:prstGeom prst="rect">
            <a:avLst/>
          </a:prstGeom>
          <a:noFill/>
        </p:spPr>
        <p:txBody>
          <a:bodyPr wrap="square" rtlCol="0">
            <a:spAutoFit/>
          </a:bodyPr>
          <a:lstStyle/>
          <a:p>
            <a:pPr marL="0" marR="0" indent="0" algn="r" defTabSz="457200" rtl="0" eaLnBrk="1" fontAlgn="auto" latinLnBrk="0" hangingPunct="1">
              <a:lnSpc>
                <a:spcPct val="100000"/>
              </a:lnSpc>
              <a:spcBef>
                <a:spcPts val="0"/>
              </a:spcBef>
              <a:spcAft>
                <a:spcPts val="0"/>
              </a:spcAft>
              <a:buClrTx/>
              <a:buSzTx/>
              <a:buFontTx/>
              <a:buNone/>
              <a:tabLst/>
              <a:defRPr/>
            </a:pPr>
            <a:fld id="{E8672C4C-32A7-A848-8E9B-DF5BFBF91637}" type="slidenum">
              <a:rPr lang="en-GB" sz="1400" b="0" i="0" u="none" strike="noStrike" kern="1200" spc="130" baseline="30000" smtClean="0">
                <a:solidFill>
                  <a:srgbClr val="00356B"/>
                </a:solidFill>
                <a:latin typeface="Source Sans Pro Light"/>
                <a:ea typeface="+mn-ea"/>
                <a:cs typeface="Source Sans Pro Light"/>
              </a:rPr>
              <a:t>‹nr.›</a:t>
            </a:fld>
            <a:r>
              <a:rPr lang="en-GB" sz="1400" b="0" i="0" u="none" strike="noStrike" kern="1200" spc="130" baseline="30000" dirty="0">
                <a:solidFill>
                  <a:srgbClr val="00356B"/>
                </a:solidFill>
                <a:latin typeface="Source Sans Pro Light"/>
                <a:ea typeface="+mn-ea"/>
                <a:cs typeface="Source Sans Pro Light"/>
              </a:rPr>
              <a:t> | 12</a:t>
            </a:r>
          </a:p>
        </p:txBody>
      </p:sp>
      <p:sp>
        <p:nvSpPr>
          <p:cNvPr id="11" name="TextBox 10"/>
          <p:cNvSpPr txBox="1"/>
          <p:nvPr/>
        </p:nvSpPr>
        <p:spPr>
          <a:xfrm>
            <a:off x="307423" y="4685753"/>
            <a:ext cx="7052226" cy="225703"/>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300" b="1" i="0" u="none" strike="noStrike" kern="1200" spc="130" baseline="30000" dirty="0">
                <a:solidFill>
                  <a:srgbClr val="062A4B"/>
                </a:solidFill>
                <a:latin typeface="Source Sans Pro Light"/>
                <a:ea typeface="+mn-ea"/>
                <a:cs typeface="Source Sans Pro Light"/>
              </a:rPr>
              <a:t>NÆSTVED</a:t>
            </a:r>
            <a:r>
              <a:rPr lang="en-GB" sz="1300" b="0" i="0" u="none" strike="noStrike" kern="1200" spc="130" baseline="30000" dirty="0">
                <a:solidFill>
                  <a:srgbClr val="062A4B"/>
                </a:solidFill>
                <a:latin typeface="Source Sans Pro Light"/>
                <a:ea typeface="+mn-ea"/>
                <a:cs typeface="Source Sans Pro Light"/>
              </a:rPr>
              <a:t> ERHVERV  |  SCT. PEDERS KIRKEPLADS 14 B  |  4700 NÆSTVED   |  WWW.NAESTVEDERHVERV.DK</a:t>
            </a:r>
          </a:p>
        </p:txBody>
      </p:sp>
      <p:sp>
        <p:nvSpPr>
          <p:cNvPr id="8" name="Rectangle 7"/>
          <p:cNvSpPr/>
          <p:nvPr/>
        </p:nvSpPr>
        <p:spPr>
          <a:xfrm>
            <a:off x="0" y="-5636"/>
            <a:ext cx="8145813" cy="4337003"/>
          </a:xfrm>
          <a:prstGeom prst="rect">
            <a:avLst/>
          </a:prstGeom>
          <a:solidFill>
            <a:srgbClr val="062A4B">
              <a:alpha val="9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356B"/>
              </a:solidFill>
            </a:endParaRPr>
          </a:p>
        </p:txBody>
      </p:sp>
      <p:pic>
        <p:nvPicPr>
          <p:cNvPr id="10" name="Picture 9" descr="NE_logo_rund_hvid_A4.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202590" y="3442469"/>
            <a:ext cx="888898" cy="888898"/>
          </a:xfrm>
          <a:prstGeom prst="rect">
            <a:avLst/>
          </a:prstGeom>
        </p:spPr>
      </p:pic>
    </p:spTree>
    <p:extLst>
      <p:ext uri="{BB962C8B-B14F-4D97-AF65-F5344CB8AC3E}">
        <p14:creationId xmlns:p14="http://schemas.microsoft.com/office/powerpoint/2010/main" val="379341362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E7D295-FD40-03AF-76FA-680E677DB86E}"/>
              </a:ext>
            </a:extLst>
          </p:cNvPr>
          <p:cNvSpPr>
            <a:spLocks noGrp="1"/>
          </p:cNvSpPr>
          <p:nvPr>
            <p:ph type="title"/>
          </p:nvPr>
        </p:nvSpPr>
        <p:spPr>
          <a:xfrm>
            <a:off x="591671" y="1172369"/>
            <a:ext cx="7799294" cy="1021556"/>
          </a:xfrm>
        </p:spPr>
        <p:txBody>
          <a:bodyPr/>
          <a:lstStyle/>
          <a:p>
            <a:r>
              <a:rPr lang="da-DK" sz="4800" dirty="0">
                <a:solidFill>
                  <a:schemeClr val="bg1"/>
                </a:solidFill>
                <a:latin typeface="Source Sans Pro" panose="020B0503030403020204" pitchFamily="34" charset="0"/>
              </a:rPr>
              <a:t>FORRETNINGSPLAN 2024</a:t>
            </a:r>
          </a:p>
        </p:txBody>
      </p:sp>
      <p:pic>
        <p:nvPicPr>
          <p:cNvPr id="4" name="Billede 3">
            <a:extLst>
              <a:ext uri="{FF2B5EF4-FFF2-40B4-BE49-F238E27FC236}">
                <a16:creationId xmlns:a16="http://schemas.microsoft.com/office/drawing/2014/main" id="{6DC07AA7-39B4-745A-B732-8AABEB272330}"/>
              </a:ext>
            </a:extLst>
          </p:cNvPr>
          <p:cNvPicPr>
            <a:picLocks noChangeAspect="1"/>
          </p:cNvPicPr>
          <p:nvPr/>
        </p:nvPicPr>
        <p:blipFill>
          <a:blip r:embed="rId2"/>
          <a:stretch>
            <a:fillRect/>
          </a:stretch>
        </p:blipFill>
        <p:spPr>
          <a:xfrm>
            <a:off x="739588" y="2828887"/>
            <a:ext cx="847165" cy="989123"/>
          </a:xfrm>
          <a:prstGeom prst="rect">
            <a:avLst/>
          </a:prstGeom>
        </p:spPr>
      </p:pic>
      <p:pic>
        <p:nvPicPr>
          <p:cNvPr id="5" name="Billede 4">
            <a:extLst>
              <a:ext uri="{FF2B5EF4-FFF2-40B4-BE49-F238E27FC236}">
                <a16:creationId xmlns:a16="http://schemas.microsoft.com/office/drawing/2014/main" id="{364C98BF-F326-AE79-6D94-19828689435E}"/>
              </a:ext>
            </a:extLst>
          </p:cNvPr>
          <p:cNvPicPr>
            <a:picLocks noChangeAspect="1"/>
          </p:cNvPicPr>
          <p:nvPr/>
        </p:nvPicPr>
        <p:blipFill>
          <a:blip r:embed="rId3"/>
          <a:stretch>
            <a:fillRect/>
          </a:stretch>
        </p:blipFill>
        <p:spPr>
          <a:xfrm>
            <a:off x="1825436" y="2828886"/>
            <a:ext cx="847165" cy="1142245"/>
          </a:xfrm>
          <a:prstGeom prst="rect">
            <a:avLst/>
          </a:prstGeom>
        </p:spPr>
      </p:pic>
      <p:pic>
        <p:nvPicPr>
          <p:cNvPr id="6" name="Billede 5">
            <a:extLst>
              <a:ext uri="{FF2B5EF4-FFF2-40B4-BE49-F238E27FC236}">
                <a16:creationId xmlns:a16="http://schemas.microsoft.com/office/drawing/2014/main" id="{12893A1D-D267-F665-51B4-1223361FF17D}"/>
              </a:ext>
            </a:extLst>
          </p:cNvPr>
          <p:cNvPicPr>
            <a:picLocks noChangeAspect="1"/>
          </p:cNvPicPr>
          <p:nvPr/>
        </p:nvPicPr>
        <p:blipFill>
          <a:blip r:embed="rId4"/>
          <a:stretch>
            <a:fillRect/>
          </a:stretch>
        </p:blipFill>
        <p:spPr>
          <a:xfrm>
            <a:off x="2789194" y="2828887"/>
            <a:ext cx="1139791" cy="1021556"/>
          </a:xfrm>
          <a:prstGeom prst="rect">
            <a:avLst/>
          </a:prstGeom>
        </p:spPr>
      </p:pic>
      <p:sp>
        <p:nvSpPr>
          <p:cNvPr id="7" name="Titel 1">
            <a:extLst>
              <a:ext uri="{FF2B5EF4-FFF2-40B4-BE49-F238E27FC236}">
                <a16:creationId xmlns:a16="http://schemas.microsoft.com/office/drawing/2014/main" id="{B34FD91F-729C-BE2F-E4DB-76E4AD285418}"/>
              </a:ext>
            </a:extLst>
          </p:cNvPr>
          <p:cNvSpPr txBox="1">
            <a:spLocks/>
          </p:cNvSpPr>
          <p:nvPr/>
        </p:nvSpPr>
        <p:spPr>
          <a:xfrm>
            <a:off x="618565" y="935276"/>
            <a:ext cx="7772400" cy="474186"/>
          </a:xfrm>
          <a:prstGeom prst="rect">
            <a:avLst/>
          </a:prstGeom>
        </p:spPr>
        <p:txBody>
          <a:bodyPr anchor="t"/>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da-DK" sz="1800" b="0" dirty="0">
                <a:solidFill>
                  <a:srgbClr val="EFECDC"/>
                </a:solidFill>
                <a:latin typeface="Source Sans Pro" panose="020B0503030403020204" pitchFamily="34" charset="0"/>
              </a:rPr>
              <a:t>Næstved Erhverv</a:t>
            </a:r>
          </a:p>
        </p:txBody>
      </p:sp>
    </p:spTree>
    <p:extLst>
      <p:ext uri="{BB962C8B-B14F-4D97-AF65-F5344CB8AC3E}">
        <p14:creationId xmlns:p14="http://schemas.microsoft.com/office/powerpoint/2010/main" val="3408836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el 10">
            <a:extLst>
              <a:ext uri="{FF2B5EF4-FFF2-40B4-BE49-F238E27FC236}">
                <a16:creationId xmlns:a16="http://schemas.microsoft.com/office/drawing/2014/main" id="{03FA7361-9574-7086-2954-2F6DEC2E4AA6}"/>
              </a:ext>
            </a:extLst>
          </p:cNvPr>
          <p:cNvGraphicFramePr>
            <a:graphicFrameLocks noGrp="1"/>
          </p:cNvGraphicFramePr>
          <p:nvPr>
            <p:extLst>
              <p:ext uri="{D42A27DB-BD31-4B8C-83A1-F6EECF244321}">
                <p14:modId xmlns:p14="http://schemas.microsoft.com/office/powerpoint/2010/main" val="86538460"/>
              </p:ext>
            </p:extLst>
          </p:nvPr>
        </p:nvGraphicFramePr>
        <p:xfrm>
          <a:off x="342900" y="1238812"/>
          <a:ext cx="7503458" cy="2631238"/>
        </p:xfrm>
        <a:graphic>
          <a:graphicData uri="http://schemas.openxmlformats.org/drawingml/2006/table">
            <a:tbl>
              <a:tblPr firstRow="1" bandRow="1">
                <a:tableStyleId>{2D5ABB26-0587-4C30-8999-92F81FD0307C}</a:tableStyleId>
              </a:tblPr>
              <a:tblGrid>
                <a:gridCol w="1316281">
                  <a:extLst>
                    <a:ext uri="{9D8B030D-6E8A-4147-A177-3AD203B41FA5}">
                      <a16:colId xmlns:a16="http://schemas.microsoft.com/office/drawing/2014/main" val="537512004"/>
                    </a:ext>
                  </a:extLst>
                </a:gridCol>
                <a:gridCol w="3042560">
                  <a:extLst>
                    <a:ext uri="{9D8B030D-6E8A-4147-A177-3AD203B41FA5}">
                      <a16:colId xmlns:a16="http://schemas.microsoft.com/office/drawing/2014/main" val="1209671586"/>
                    </a:ext>
                  </a:extLst>
                </a:gridCol>
                <a:gridCol w="1292992">
                  <a:extLst>
                    <a:ext uri="{9D8B030D-6E8A-4147-A177-3AD203B41FA5}">
                      <a16:colId xmlns:a16="http://schemas.microsoft.com/office/drawing/2014/main" val="2205819503"/>
                    </a:ext>
                  </a:extLst>
                </a:gridCol>
                <a:gridCol w="1051257">
                  <a:extLst>
                    <a:ext uri="{9D8B030D-6E8A-4147-A177-3AD203B41FA5}">
                      <a16:colId xmlns:a16="http://schemas.microsoft.com/office/drawing/2014/main" val="20003"/>
                    </a:ext>
                  </a:extLst>
                </a:gridCol>
                <a:gridCol w="800368">
                  <a:extLst>
                    <a:ext uri="{9D8B030D-6E8A-4147-A177-3AD203B41FA5}">
                      <a16:colId xmlns:a16="http://schemas.microsoft.com/office/drawing/2014/main" val="20004"/>
                    </a:ext>
                  </a:extLst>
                </a:gridCol>
              </a:tblGrid>
              <a:tr h="196979">
                <a:tc>
                  <a:txBody>
                    <a:bodyPr/>
                    <a:lstStyle/>
                    <a:p>
                      <a:r>
                        <a:rPr lang="da-DK" sz="950" b="0" dirty="0">
                          <a:solidFill>
                            <a:srgbClr val="EFECDC"/>
                          </a:solidFill>
                          <a:latin typeface="Source Sans Pro" panose="020B0503030403020204" pitchFamily="34" charset="0"/>
                          <a:ea typeface="Source Sans Pro" panose="020B0503030403020204" pitchFamily="34" charset="0"/>
                        </a:rPr>
                        <a:t>INDSATSOMRÅDER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AKTIVITETER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MÅL 2024</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TIDSFORBRUG</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BUDGET</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9345333"/>
                  </a:ext>
                </a:extLst>
              </a:tr>
              <a:tr h="164573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ARBEJDSKRAFT-ALLIANCEN SJÆLLAND</a:t>
                      </a:r>
                    </a:p>
                    <a:p>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indent="-171450" algn="l" rtl="0" eaLnBrk="1" fontAlgn="t" latinLnBrk="0" hangingPunct="1">
                        <a:spcBef>
                          <a:spcPts val="0"/>
                        </a:spcBef>
                        <a:spcAft>
                          <a:spcPts val="0"/>
                        </a:spcAft>
                        <a:buFont typeface="Arial" panose="020B0604020202020204" pitchFamily="34" charset="0"/>
                        <a:buChar cha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Projektledelse</a:t>
                      </a:r>
                    </a:p>
                    <a:p>
                      <a:pPr marL="171450" indent="-171450" algn="l" rtl="0" eaLnBrk="1" fontAlgn="t" latinLnBrk="0" hangingPunct="1">
                        <a:spcBef>
                          <a:spcPts val="0"/>
                        </a:spcBef>
                        <a:spcAft>
                          <a:spcPts val="0"/>
                        </a:spcAft>
                        <a:buFont typeface="Arial" panose="020B0604020202020204" pitchFamily="34" charset="0"/>
                        <a:buChar cha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Hjemmeside og markedsføring</a:t>
                      </a:r>
                    </a:p>
                    <a:p>
                      <a:pPr marL="171450" indent="-171450" algn="l" rtl="0" eaLnBrk="1" fontAlgn="t" latinLnBrk="0" hangingPunct="1">
                        <a:spcBef>
                          <a:spcPts val="0"/>
                        </a:spcBef>
                        <a:spcAft>
                          <a:spcPts val="0"/>
                        </a:spcAft>
                        <a:buFont typeface="Arial" panose="020B0604020202020204" pitchFamily="34" charset="0"/>
                        <a:buChar cha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Vejledningsmøder</a:t>
                      </a:r>
                    </a:p>
                    <a:p>
                      <a:pPr marL="171450" marR="0" indent="-171450" algn="l" rtl="0" eaLnBrk="1" fontAlgn="auto" latinLnBrk="0" hangingPunct="1">
                        <a:spcBef>
                          <a:spcPts val="0"/>
                        </a:spcBef>
                        <a:spcAft>
                          <a:spcPts val="0"/>
                        </a:spcAft>
                        <a:buFont typeface="Arial" panose="020B0604020202020204" pitchFamily="34" charset="0"/>
                        <a:buChar cha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Henvisninger</a:t>
                      </a:r>
                    </a:p>
                    <a:p>
                      <a:pPr marL="171450" marR="0" indent="-171450" algn="l" rtl="0" eaLnBrk="1" fontAlgn="auto" latinLnBrk="0" hangingPunct="1">
                        <a:spcBef>
                          <a:spcPts val="0"/>
                        </a:spcBef>
                        <a:spcAft>
                          <a:spcPts val="0"/>
                        </a:spcAft>
                        <a:buFont typeface="Arial" panose="020B0604020202020204" pitchFamily="34" charset="0"/>
                        <a:buChar cha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To årlige netværksmøder</a:t>
                      </a:r>
                    </a:p>
                    <a:p>
                      <a:pPr marL="171450" marR="0" indent="-171450" algn="l" rtl="0" eaLnBrk="1" fontAlgn="auto" latinLnBrk="0" hangingPunct="1">
                        <a:spcBef>
                          <a:spcPts val="0"/>
                        </a:spcBef>
                        <a:spcAft>
                          <a:spcPts val="0"/>
                        </a:spcAft>
                        <a:buFont typeface="Arial" panose="020B0604020202020204" pitchFamily="34" charset="0"/>
                        <a:buChar cha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Arbejdsgruppemøder</a:t>
                      </a:r>
                    </a:p>
                    <a:p>
                      <a:pPr marL="171450" marR="0" indent="-171450" algn="l" rtl="0" eaLnBrk="1" fontAlgn="auto" latinLnBrk="0" hangingPunct="1">
                        <a:spcBef>
                          <a:spcPts val="0"/>
                        </a:spcBef>
                        <a:spcAft>
                          <a:spcPts val="0"/>
                        </a:spcAft>
                        <a:buFont typeface="Arial" panose="020B0604020202020204" pitchFamily="34" charset="0"/>
                        <a:buChar cha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HR </a:t>
                      </a:r>
                      <a:r>
                        <a:rPr lang="da-DK" sz="950" b="0" kern="1200" dirty="0" err="1">
                          <a:solidFill>
                            <a:schemeClr val="bg1"/>
                          </a:solidFill>
                          <a:latin typeface="Source Sans Pro" panose="020B0503030403020204" pitchFamily="34" charset="0"/>
                          <a:ea typeface="Source Sans Pro" panose="020B0503030403020204" pitchFamily="34" charset="0"/>
                          <a:cs typeface="Arial" panose="020B0604020202020204" pitchFamily="34" charset="0"/>
                        </a:rPr>
                        <a:t>roadtur</a:t>
                      </a: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 4 forløb på Sjælland</a:t>
                      </a:r>
                    </a:p>
                    <a:p>
                      <a:pPr marL="171450" marR="0" indent="-171450" algn="l" rtl="0" eaLnBrk="1" fontAlgn="auto" latinLnBrk="0" hangingPunct="1">
                        <a:spcBef>
                          <a:spcPts val="0"/>
                        </a:spcBef>
                        <a:spcAft>
                          <a:spcPts val="0"/>
                        </a:spcAft>
                        <a:buFont typeface="Arial" panose="020B0604020202020204" pitchFamily="34" charset="0"/>
                        <a:buChar cha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Workshop om international arbejdskraft</a:t>
                      </a:r>
                    </a:p>
                    <a:p>
                      <a:pPr marL="171450" marR="0" indent="-171450" algn="l" rtl="0" eaLnBrk="1" fontAlgn="auto" latinLnBrk="0" hangingPunct="1">
                        <a:spcBef>
                          <a:spcPts val="0"/>
                        </a:spcBef>
                        <a:spcAft>
                          <a:spcPts val="0"/>
                        </a:spcAft>
                        <a:buFont typeface="Arial" panose="020B0604020202020204" pitchFamily="34" charset="0"/>
                        <a:buChar cha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Projektdeltagelse: ”Kompetencer til et grønt Danmark”</a:t>
                      </a:r>
                    </a:p>
                    <a:p>
                      <a:pPr marL="171450" marR="0" indent="-171450" algn="l" rtl="0" eaLnBrk="1" fontAlgn="auto" latinLnBrk="0" hangingPunct="1">
                        <a:spcBef>
                          <a:spcPts val="0"/>
                        </a:spcBef>
                        <a:spcAft>
                          <a:spcPts val="0"/>
                        </a:spcAft>
                        <a:buFont typeface="Arial" panose="020B0604020202020204" pitchFamily="34" charset="0"/>
                        <a:buChar cha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Kursus: </a:t>
                      </a:r>
                      <a:r>
                        <a:rPr lang="da-DK" sz="950" b="0" kern="1200" dirty="0" err="1">
                          <a:solidFill>
                            <a:schemeClr val="bg1"/>
                          </a:solidFill>
                          <a:latin typeface="Source Sans Pro" panose="020B0503030403020204" pitchFamily="34" charset="0"/>
                          <a:ea typeface="Source Sans Pro" panose="020B0503030403020204" pitchFamily="34" charset="0"/>
                          <a:cs typeface="Arial" panose="020B0604020202020204" pitchFamily="34" charset="0"/>
                        </a:rPr>
                        <a:t>Employer</a:t>
                      </a: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 branding</a:t>
                      </a:r>
                    </a:p>
                    <a:p>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algn="l"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Ny hjemmeside Q1</a:t>
                      </a:r>
                    </a:p>
                    <a:p>
                      <a:pPr marL="0" algn="l"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70</a:t>
                      </a:r>
                    </a:p>
                    <a:p>
                      <a:pPr marL="0" algn="l"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30</a:t>
                      </a:r>
                    </a:p>
                    <a:p>
                      <a:pPr marL="0" algn="l"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60 deltagere</a:t>
                      </a:r>
                    </a:p>
                    <a:p>
                      <a:pPr marL="0" algn="l"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3 møder</a:t>
                      </a:r>
                    </a:p>
                    <a:p>
                      <a:pPr marL="0" algn="l"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4 events, 15 deltagere i NK</a:t>
                      </a:r>
                    </a:p>
                    <a:p>
                      <a:pPr marL="0" algn="l"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 deltagere</a:t>
                      </a:r>
                    </a:p>
                    <a:p>
                      <a:pPr marL="0" algn="l"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 deltagende virksomheder</a:t>
                      </a:r>
                    </a:p>
                    <a:p>
                      <a:pPr marL="0" algn="l"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25 deltagere</a:t>
                      </a:r>
                    </a:p>
                    <a:p>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300 timer</a:t>
                      </a:r>
                    </a:p>
                    <a:p>
                      <a:pPr marL="0" algn="r"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250 timer</a:t>
                      </a:r>
                    </a:p>
                    <a:p>
                      <a:pPr marL="0" algn="r"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160 timer</a:t>
                      </a:r>
                    </a:p>
                    <a:p>
                      <a:pPr marL="0" algn="r"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30 timer</a:t>
                      </a:r>
                    </a:p>
                    <a:p>
                      <a:pPr marL="0" algn="r"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120 timer</a:t>
                      </a:r>
                    </a:p>
                    <a:p>
                      <a:pPr marL="0" algn="r"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p>
                    <a:p>
                      <a:pPr marL="0" algn="r"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125 timer</a:t>
                      </a:r>
                    </a:p>
                    <a:p>
                      <a:pPr marL="0" algn="r"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p>
                    <a:p>
                      <a:pPr marL="0" algn="r"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200 timer</a:t>
                      </a: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457200" rtl="0" eaLnBrk="1" fontAlgn="t" latinLnBrk="0" hangingPunct="1">
                        <a:spcBef>
                          <a:spcPts val="0"/>
                        </a:spcBef>
                        <a:spcAft>
                          <a:spcPts val="0"/>
                        </a:spcAft>
                      </a:pP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algn="r" defTabSz="457200"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49.500 kr.</a:t>
                      </a:r>
                    </a:p>
                    <a:p>
                      <a:pPr marL="0" algn="r" defTabSz="457200" rtl="0" eaLnBrk="1" fontAlgn="t" latinLnBrk="0" hangingPunct="1">
                        <a:spcBef>
                          <a:spcPts val="0"/>
                        </a:spcBef>
                        <a:spcAft>
                          <a:spcPts val="0"/>
                        </a:spcAft>
                      </a:pP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algn="r" defTabSz="457200" rtl="0" eaLnBrk="1" fontAlgn="t" latinLnBrk="0" hangingPunct="1">
                        <a:spcBef>
                          <a:spcPts val="0"/>
                        </a:spcBef>
                        <a:spcAft>
                          <a:spcPts val="0"/>
                        </a:spcAft>
                      </a:pP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algn="r" defTabSz="457200"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15.000 kr.</a:t>
                      </a:r>
                    </a:p>
                    <a:p>
                      <a:pPr marL="0" algn="r" defTabSz="457200" rtl="0" eaLnBrk="1" fontAlgn="t" latinLnBrk="0" hangingPunct="1">
                        <a:spcBef>
                          <a:spcPts val="0"/>
                        </a:spcBef>
                        <a:spcAft>
                          <a:spcPts val="0"/>
                        </a:spcAft>
                      </a:pP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algn="r" defTabSz="457200"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25.000 kr.</a:t>
                      </a:r>
                    </a:p>
                    <a:p>
                      <a:pPr marL="0" algn="r" defTabSz="457200" rtl="0" eaLnBrk="1" fontAlgn="t" latinLnBrk="0" hangingPunct="1">
                        <a:spcBef>
                          <a:spcPts val="0"/>
                        </a:spcBef>
                        <a:spcAft>
                          <a:spcPts val="0"/>
                        </a:spcAft>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15.000 kr.</a:t>
                      </a: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39191535"/>
                  </a:ext>
                </a:extLst>
              </a:tr>
              <a:tr h="421438">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PROJEKTARBEJDE</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Udvikling af intern fundraising-indsats</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200 timer</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10493560"/>
                  </a:ext>
                </a:extLst>
              </a:tr>
            </a:tbl>
          </a:graphicData>
        </a:graphic>
      </p:graphicFrame>
      <p:pic>
        <p:nvPicPr>
          <p:cNvPr id="4" name="Billede 3">
            <a:extLst>
              <a:ext uri="{FF2B5EF4-FFF2-40B4-BE49-F238E27FC236}">
                <a16:creationId xmlns:a16="http://schemas.microsoft.com/office/drawing/2014/main" id="{AFEA3C96-7554-04C1-88A9-2BBC73493415}"/>
              </a:ext>
            </a:extLst>
          </p:cNvPr>
          <p:cNvPicPr>
            <a:picLocks noChangeAspect="1"/>
          </p:cNvPicPr>
          <p:nvPr/>
        </p:nvPicPr>
        <p:blipFill rotWithShape="1">
          <a:blip r:embed="rId2"/>
          <a:srcRect b="28626"/>
          <a:stretch/>
        </p:blipFill>
        <p:spPr>
          <a:xfrm>
            <a:off x="258857" y="288849"/>
            <a:ext cx="800100" cy="769974"/>
          </a:xfrm>
          <a:prstGeom prst="rect">
            <a:avLst/>
          </a:prstGeom>
        </p:spPr>
      </p:pic>
      <p:sp>
        <p:nvSpPr>
          <p:cNvPr id="5" name="Titel 1">
            <a:extLst>
              <a:ext uri="{FF2B5EF4-FFF2-40B4-BE49-F238E27FC236}">
                <a16:creationId xmlns:a16="http://schemas.microsoft.com/office/drawing/2014/main" id="{DDACF7BC-1AB6-BA2B-5E57-5186FF3E7DC6}"/>
              </a:ext>
            </a:extLst>
          </p:cNvPr>
          <p:cNvSpPr txBox="1">
            <a:spLocks/>
          </p:cNvSpPr>
          <p:nvPr/>
        </p:nvSpPr>
        <p:spPr>
          <a:xfrm>
            <a:off x="1072403" y="119414"/>
            <a:ext cx="6999193" cy="1118556"/>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da-DK" sz="3600" b="1" dirty="0">
                <a:solidFill>
                  <a:schemeClr val="bg1"/>
                </a:solidFill>
                <a:latin typeface="Source Sans Pro" panose="020B0503030403020204" pitchFamily="34" charset="0"/>
                <a:ea typeface="Source Sans Pro" panose="020B0503030403020204" pitchFamily="34" charset="0"/>
              </a:rPr>
              <a:t>VÆKST I LOKALE VIRKSOMHEDER</a:t>
            </a:r>
            <a:br>
              <a:rPr lang="da-DK" sz="3600" b="1" dirty="0">
                <a:solidFill>
                  <a:schemeClr val="bg1"/>
                </a:solidFill>
                <a:latin typeface="Source Sans Pro" panose="020B0503030403020204" pitchFamily="34" charset="0"/>
                <a:ea typeface="Source Sans Pro" panose="020B0503030403020204" pitchFamily="34" charset="0"/>
              </a:rPr>
            </a:br>
            <a:r>
              <a:rPr lang="da-DK" sz="1600" dirty="0">
                <a:solidFill>
                  <a:srgbClr val="5FB0B3"/>
                </a:solidFill>
                <a:latin typeface="Source Sans Pro" panose="020B0503030403020204" pitchFamily="34" charset="0"/>
                <a:ea typeface="Source Sans Pro" panose="020B0503030403020204" pitchFamily="34" charset="0"/>
              </a:rPr>
              <a:t>SMV’er, iværksætteri og arbejdspladser</a:t>
            </a:r>
            <a:endParaRPr lang="da-DK" sz="3600" dirty="0">
              <a:solidFill>
                <a:srgbClr val="5FB0B3"/>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052908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41F223-6453-C387-E435-41114C931128}"/>
              </a:ext>
            </a:extLst>
          </p:cNvPr>
          <p:cNvSpPr>
            <a:spLocks noGrp="1"/>
          </p:cNvSpPr>
          <p:nvPr>
            <p:ph type="title"/>
          </p:nvPr>
        </p:nvSpPr>
        <p:spPr>
          <a:xfrm>
            <a:off x="1072403" y="119414"/>
            <a:ext cx="6999193" cy="1118556"/>
          </a:xfrm>
        </p:spPr>
        <p:txBody>
          <a:bodyPr/>
          <a:lstStyle/>
          <a:p>
            <a:pPr algn="l"/>
            <a:r>
              <a:rPr lang="da-DK" sz="3600" b="1" dirty="0">
                <a:solidFill>
                  <a:schemeClr val="bg1"/>
                </a:solidFill>
                <a:latin typeface="Source Sans Pro" panose="020B0503030403020204" pitchFamily="34" charset="0"/>
                <a:ea typeface="Source Sans Pro" panose="020B0503030403020204" pitchFamily="34" charset="0"/>
              </a:rPr>
              <a:t>INVEST IN NÆSTVED</a:t>
            </a:r>
            <a:br>
              <a:rPr lang="da-DK" sz="3600" b="1" dirty="0">
                <a:solidFill>
                  <a:schemeClr val="bg1"/>
                </a:solidFill>
                <a:latin typeface="Source Sans Pro" panose="020B0503030403020204" pitchFamily="34" charset="0"/>
                <a:ea typeface="Source Sans Pro" panose="020B0503030403020204" pitchFamily="34" charset="0"/>
              </a:rPr>
            </a:br>
            <a:r>
              <a:rPr lang="da-DK" sz="1600" dirty="0">
                <a:solidFill>
                  <a:srgbClr val="00B050"/>
                </a:solidFill>
                <a:latin typeface="Source Sans Pro" panose="020B0503030403020204" pitchFamily="34" charset="0"/>
                <a:ea typeface="Source Sans Pro" panose="020B0503030403020204" pitchFamily="34" charset="0"/>
              </a:rPr>
              <a:t>Tiltrækning og fastholdelse af virksomheder og investeringer</a:t>
            </a:r>
            <a:endParaRPr lang="da-DK" sz="3600" dirty="0">
              <a:solidFill>
                <a:srgbClr val="00B050"/>
              </a:solidFill>
              <a:latin typeface="Source Sans Pro" panose="020B0503030403020204" pitchFamily="34" charset="0"/>
              <a:ea typeface="Source Sans Pro" panose="020B0503030403020204" pitchFamily="34" charset="0"/>
            </a:endParaRPr>
          </a:p>
        </p:txBody>
      </p:sp>
      <p:sp>
        <p:nvSpPr>
          <p:cNvPr id="3" name="Pladsholder til tekst 2">
            <a:extLst>
              <a:ext uri="{FF2B5EF4-FFF2-40B4-BE49-F238E27FC236}">
                <a16:creationId xmlns:a16="http://schemas.microsoft.com/office/drawing/2014/main" id="{E42C3DA4-E106-2A9B-8BFE-C119F68B6AA4}"/>
              </a:ext>
            </a:extLst>
          </p:cNvPr>
          <p:cNvSpPr>
            <a:spLocks noGrp="1"/>
          </p:cNvSpPr>
          <p:nvPr>
            <p:ph type="body" idx="1"/>
          </p:nvPr>
        </p:nvSpPr>
        <p:spPr>
          <a:xfrm>
            <a:off x="272629" y="1163171"/>
            <a:ext cx="4040188" cy="315102"/>
          </a:xfrm>
        </p:spPr>
        <p:txBody>
          <a:bodyPr/>
          <a:lstStyle/>
          <a:p>
            <a:r>
              <a:rPr lang="da-DK" sz="1800" b="0" dirty="0">
                <a:solidFill>
                  <a:schemeClr val="bg1"/>
                </a:solidFill>
                <a:latin typeface="Source Sans Pro" panose="020B0503030403020204" pitchFamily="34" charset="0"/>
                <a:ea typeface="Source Sans Pro" panose="020B0503030403020204" pitchFamily="34" charset="0"/>
              </a:rPr>
              <a:t>INDSATSOMRÅDER</a:t>
            </a:r>
          </a:p>
        </p:txBody>
      </p:sp>
      <p:sp>
        <p:nvSpPr>
          <p:cNvPr id="4" name="Pladsholder til indhold 3">
            <a:extLst>
              <a:ext uri="{FF2B5EF4-FFF2-40B4-BE49-F238E27FC236}">
                <a16:creationId xmlns:a16="http://schemas.microsoft.com/office/drawing/2014/main" id="{1F935C6F-2648-32A5-2039-B73E70FE4703}"/>
              </a:ext>
            </a:extLst>
          </p:cNvPr>
          <p:cNvSpPr>
            <a:spLocks noGrp="1"/>
          </p:cNvSpPr>
          <p:nvPr>
            <p:ph sz="half" idx="2"/>
          </p:nvPr>
        </p:nvSpPr>
        <p:spPr>
          <a:xfrm>
            <a:off x="272629" y="1478273"/>
            <a:ext cx="3768212" cy="2758393"/>
          </a:xfrm>
        </p:spPr>
        <p:txBody>
          <a:bodyPr/>
          <a:lstStyle/>
          <a:p>
            <a:pPr marL="0" indent="0">
              <a:buNone/>
            </a:pPr>
            <a:r>
              <a:rPr lang="da-DK" sz="900" b="1" dirty="0">
                <a:solidFill>
                  <a:srgbClr val="EFECDC"/>
                </a:solidFill>
                <a:latin typeface="Source Sans Pro" panose="020B0503030403020204" pitchFamily="34" charset="0"/>
                <a:ea typeface="Source Sans Pro" panose="020B0503030403020204" pitchFamily="34" charset="0"/>
                <a:cs typeface="Arial" panose="020B0604020202020204" pitchFamily="34" charset="0"/>
              </a:rPr>
              <a:t>FULD SERVICE VED ØNSKE OM ETABLERING I NÆSTVED</a:t>
            </a:r>
            <a:endParaRPr lang="da-DK" sz="90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p>
            <a:pPr marL="0" indent="0">
              <a:buNone/>
            </a:pPr>
            <a:r>
              <a:rPr lang="da-DK" sz="9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Vi tilbyder en 360* procesfacilitering for virksomheder eller investorer med interesse i Næstved. Udover </a:t>
            </a:r>
            <a:r>
              <a:rPr lang="da-DK" sz="8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hjælp</a:t>
            </a:r>
            <a:r>
              <a:rPr lang="da-DK" sz="9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 til afklaring af markedsgrundlag, myndighedsspørgsmål eller relevante rammevilkår rummer vores service også håndholdt kobling til investorer, rådgivere og andre samarbejdspartnere. Målet er hurtigt og effektivt at afsøge potentialet for etablering.</a:t>
            </a:r>
            <a:endParaRPr lang="da-DK" sz="900" b="1"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indent="0">
              <a:buNone/>
            </a:pPr>
            <a:endParaRPr lang="da-DK" sz="900" b="1"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indent="0">
              <a:buNone/>
            </a:pPr>
            <a:r>
              <a:rPr lang="da-DK" sz="900" b="1" dirty="0">
                <a:solidFill>
                  <a:srgbClr val="EFECDC"/>
                </a:solidFill>
                <a:latin typeface="Source Sans Pro" panose="020B0503030403020204" pitchFamily="34" charset="0"/>
                <a:ea typeface="Source Sans Pro" panose="020B0503030403020204" pitchFamily="34" charset="0"/>
                <a:cs typeface="Arial" panose="020B0604020202020204" pitchFamily="34" charset="0"/>
              </a:rPr>
              <a:t>NETVÆRK AF INVESTORER OG UDVIKLERE</a:t>
            </a:r>
            <a:endParaRPr lang="da-DK" sz="90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p>
            <a:pPr marL="0" indent="0" fontAlgn="t">
              <a:buNone/>
            </a:pPr>
            <a:r>
              <a:rPr lang="da-DK" sz="9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Vi udvider konstant vores netværk af lokale og nationale  investorer og ejendomsudviklere. Formålet er at kunne bringe de rigtige aktører i spil til en virksomhedslokalisering, et udviklingsprojekt eller udvikling af et nyt erhvervs- eller boligområde. Aktørerne tilbydes medlemskab af foreningen Ejendomsforum Næstved, hvor medlemmerne serviceres med information om aktuelle og kommende udviklingsprojekter i Næstved.</a:t>
            </a:r>
          </a:p>
        </p:txBody>
      </p:sp>
      <p:sp>
        <p:nvSpPr>
          <p:cNvPr id="8" name="Pladsholder til indhold 3">
            <a:extLst>
              <a:ext uri="{FF2B5EF4-FFF2-40B4-BE49-F238E27FC236}">
                <a16:creationId xmlns:a16="http://schemas.microsoft.com/office/drawing/2014/main" id="{080E4AAA-8ABF-7710-6A9D-70430387C623}"/>
              </a:ext>
            </a:extLst>
          </p:cNvPr>
          <p:cNvSpPr txBox="1">
            <a:spLocks/>
          </p:cNvSpPr>
          <p:nvPr/>
        </p:nvSpPr>
        <p:spPr>
          <a:xfrm>
            <a:off x="4094350" y="1163171"/>
            <a:ext cx="3768212" cy="3073495"/>
          </a:xfrm>
          <a:prstGeom prst="rect">
            <a:avLst/>
          </a:prstGeom>
        </p:spPr>
        <p:txBody>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a:buNone/>
            </a:pPr>
            <a:r>
              <a:rPr lang="da-DK" sz="900" b="1" dirty="0">
                <a:solidFill>
                  <a:srgbClr val="EFECDC"/>
                </a:solidFill>
                <a:latin typeface="Source Sans Pro" panose="020B0503030403020204" pitchFamily="34" charset="0"/>
                <a:ea typeface="Source Sans Pro" panose="020B0503030403020204" pitchFamily="34" charset="0"/>
                <a:cs typeface="Arial" panose="020B0604020202020204" pitchFamily="34" charset="0"/>
              </a:rPr>
              <a:t>TILTRÆKNING OG FASTHOLDELSE AF VIRKSOMHEDER</a:t>
            </a:r>
            <a:endParaRPr lang="da-DK" sz="90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p>
            <a:pPr marL="0" indent="0">
              <a:buNone/>
            </a:pPr>
            <a:r>
              <a:rPr lang="da-DK" sz="9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Vores opsøgende indsats for at tiltrække virksomheder tager afsæt i analyser af brancher, hvor Næstved har et særligt potentiale for at tiltrække nye virksomheder. Vi planlægger og udfører opsøgende kontakt og faciliterer processen ved etablering i Næstved kommune. Herunder match med finansiering og entreprenører ved nybyg. Vi er også opsøgende ift. vores eksisterende erhvervsliv med henblik på at servicere deres behov for udvidelse eller ny lokation.</a:t>
            </a:r>
          </a:p>
          <a:p>
            <a:pPr marL="0" indent="0">
              <a:buNone/>
            </a:pPr>
            <a:br>
              <a:rPr lang="da-DK" sz="900" b="1"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br>
            <a:r>
              <a:rPr lang="da-DK" sz="900" b="1" dirty="0">
                <a:solidFill>
                  <a:srgbClr val="EFECDC"/>
                </a:solidFill>
                <a:latin typeface="Source Sans Pro" panose="020B0503030403020204" pitchFamily="34" charset="0"/>
                <a:ea typeface="Source Sans Pro" panose="020B0503030403020204" pitchFamily="34" charset="0"/>
                <a:cs typeface="Arial" panose="020B0604020202020204" pitchFamily="34" charset="0"/>
              </a:rPr>
              <a:t>PROJEKTUDVIKLING</a:t>
            </a:r>
          </a:p>
          <a:p>
            <a:pPr marL="0" indent="0">
              <a:buNone/>
            </a:pPr>
            <a:r>
              <a:rPr lang="da-DK" sz="9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Vi arbejder proaktivt for at realisere kommercielle udviklingsprojekter indenfor områder som: Hotel- og oplevelsesøkonomi, uddannelse, boligbyggeri, byudvikling og events. </a:t>
            </a:r>
          </a:p>
          <a:p>
            <a:pPr marL="0" indent="0">
              <a:buNone/>
            </a:pPr>
            <a:endParaRPr lang="da-DK" sz="9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indent="0">
              <a:buNone/>
            </a:pPr>
            <a:r>
              <a:rPr lang="da-DK" sz="900" b="1" dirty="0">
                <a:solidFill>
                  <a:srgbClr val="EFECDC"/>
                </a:solidFill>
                <a:latin typeface="Source Sans Pro" panose="020B0503030403020204" pitchFamily="34" charset="0"/>
                <a:ea typeface="Source Sans Pro" panose="020B0503030403020204" pitchFamily="34" charset="0"/>
                <a:cs typeface="Arial" panose="020B0604020202020204" pitchFamily="34" charset="0"/>
              </a:rPr>
              <a:t>STYR PÅ DATA OG EN PLAN FOR UDVIKLINGEN</a:t>
            </a:r>
          </a:p>
          <a:p>
            <a:pPr marL="0" indent="0">
              <a:buNone/>
            </a:pPr>
            <a:r>
              <a:rPr lang="da-DK" sz="9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Vi tilvejebringer og samler relevant data til understøttelse af beslutningsgrundlaget for virksomheder og investorer. Vi styrker fortællingen og samler overblikket over de kommende års planer for by-, bolig-, og erhvervsudvikling  i Næstved, som giver gennemsigtighed og tryghed for en investering i Næstved.</a:t>
            </a:r>
          </a:p>
        </p:txBody>
      </p:sp>
      <p:pic>
        <p:nvPicPr>
          <p:cNvPr id="6" name="Billede 5">
            <a:extLst>
              <a:ext uri="{FF2B5EF4-FFF2-40B4-BE49-F238E27FC236}">
                <a16:creationId xmlns:a16="http://schemas.microsoft.com/office/drawing/2014/main" id="{E57B8B1F-53E1-5B9F-9D5C-38B876B28B43}"/>
              </a:ext>
            </a:extLst>
          </p:cNvPr>
          <p:cNvPicPr>
            <a:picLocks noChangeAspect="1"/>
          </p:cNvPicPr>
          <p:nvPr/>
        </p:nvPicPr>
        <p:blipFill rotWithShape="1">
          <a:blip r:embed="rId2"/>
          <a:srcRect b="20194"/>
          <a:stretch/>
        </p:blipFill>
        <p:spPr>
          <a:xfrm>
            <a:off x="118877" y="291439"/>
            <a:ext cx="1076470" cy="769974"/>
          </a:xfrm>
          <a:prstGeom prst="rect">
            <a:avLst/>
          </a:prstGeom>
        </p:spPr>
      </p:pic>
    </p:spTree>
    <p:extLst>
      <p:ext uri="{BB962C8B-B14F-4D97-AF65-F5344CB8AC3E}">
        <p14:creationId xmlns:p14="http://schemas.microsoft.com/office/powerpoint/2010/main" val="1988406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el 10">
            <a:extLst>
              <a:ext uri="{FF2B5EF4-FFF2-40B4-BE49-F238E27FC236}">
                <a16:creationId xmlns:a16="http://schemas.microsoft.com/office/drawing/2014/main" id="{03FA7361-9574-7086-2954-2F6DEC2E4AA6}"/>
              </a:ext>
            </a:extLst>
          </p:cNvPr>
          <p:cNvGraphicFramePr>
            <a:graphicFrameLocks noGrp="1"/>
          </p:cNvGraphicFramePr>
          <p:nvPr>
            <p:extLst>
              <p:ext uri="{D42A27DB-BD31-4B8C-83A1-F6EECF244321}">
                <p14:modId xmlns:p14="http://schemas.microsoft.com/office/powerpoint/2010/main" val="1733522962"/>
              </p:ext>
            </p:extLst>
          </p:nvPr>
        </p:nvGraphicFramePr>
        <p:xfrm>
          <a:off x="342900" y="1238810"/>
          <a:ext cx="7503458" cy="3025140"/>
        </p:xfrm>
        <a:graphic>
          <a:graphicData uri="http://schemas.openxmlformats.org/drawingml/2006/table">
            <a:tbl>
              <a:tblPr firstRow="1" bandRow="1">
                <a:tableStyleId>{2D5ABB26-0587-4C30-8999-92F81FD0307C}</a:tableStyleId>
              </a:tblPr>
              <a:tblGrid>
                <a:gridCol w="1316281">
                  <a:extLst>
                    <a:ext uri="{9D8B030D-6E8A-4147-A177-3AD203B41FA5}">
                      <a16:colId xmlns:a16="http://schemas.microsoft.com/office/drawing/2014/main" val="537512004"/>
                    </a:ext>
                  </a:extLst>
                </a:gridCol>
                <a:gridCol w="3042560">
                  <a:extLst>
                    <a:ext uri="{9D8B030D-6E8A-4147-A177-3AD203B41FA5}">
                      <a16:colId xmlns:a16="http://schemas.microsoft.com/office/drawing/2014/main" val="1209671586"/>
                    </a:ext>
                  </a:extLst>
                </a:gridCol>
                <a:gridCol w="1292992">
                  <a:extLst>
                    <a:ext uri="{9D8B030D-6E8A-4147-A177-3AD203B41FA5}">
                      <a16:colId xmlns:a16="http://schemas.microsoft.com/office/drawing/2014/main" val="2205819503"/>
                    </a:ext>
                  </a:extLst>
                </a:gridCol>
                <a:gridCol w="1051257">
                  <a:extLst>
                    <a:ext uri="{9D8B030D-6E8A-4147-A177-3AD203B41FA5}">
                      <a16:colId xmlns:a16="http://schemas.microsoft.com/office/drawing/2014/main" val="20003"/>
                    </a:ext>
                  </a:extLst>
                </a:gridCol>
                <a:gridCol w="800368">
                  <a:extLst>
                    <a:ext uri="{9D8B030D-6E8A-4147-A177-3AD203B41FA5}">
                      <a16:colId xmlns:a16="http://schemas.microsoft.com/office/drawing/2014/main" val="20004"/>
                    </a:ext>
                  </a:extLst>
                </a:gridCol>
              </a:tblGrid>
              <a:tr h="189695">
                <a:tc>
                  <a:txBody>
                    <a:bodyPr/>
                    <a:lstStyle/>
                    <a:p>
                      <a:r>
                        <a:rPr lang="da-DK" sz="950" b="0" dirty="0">
                          <a:solidFill>
                            <a:srgbClr val="EFECDC"/>
                          </a:solidFill>
                          <a:latin typeface="Source Sans Pro" panose="020B0503030403020204" pitchFamily="34" charset="0"/>
                          <a:ea typeface="Source Sans Pro" panose="020B0503030403020204" pitchFamily="34" charset="0"/>
                        </a:rPr>
                        <a:t>INDSATSOMRÅDER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AKTIVITETER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MÅL 2024</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TIDSFORBRUG</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BUDGET</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9345333"/>
                  </a:ext>
                </a:extLst>
              </a:tr>
              <a:tr h="4158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TILTRÆKNING OG FASTHOLDELSE AF VIRKSOMHEDER</a:t>
                      </a:r>
                    </a:p>
                    <a:p>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Dialoger med lokale virksomheder om udvidelsesbehov/ny lokalitet/kapital.</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Henvendelser til/fra virksomheder, investorer og udviklere udenfor Næstved Kommune (brancher eller geografier med særligt potentiale, Bymidtefokus, Turismefokus).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Facilitering af forløb fra kontakt til etablering.</a:t>
                      </a:r>
                    </a:p>
                    <a:p>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 virksomhedsdialoger</a:t>
                      </a:r>
                    </a:p>
                    <a:p>
                      <a:pPr algn="l"/>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l"/>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 virksomhedsdialoger</a:t>
                      </a:r>
                    </a:p>
                    <a:p>
                      <a:pPr algn="l"/>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l"/>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l"/>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l"/>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 forløb</a:t>
                      </a:r>
                    </a:p>
                    <a:p>
                      <a:pPr algn="l"/>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 grundsalg</a:t>
                      </a:r>
                    </a:p>
                    <a:p>
                      <a:pPr algn="l"/>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/etableringer</a:t>
                      </a:r>
                    </a:p>
                    <a:p>
                      <a:pPr algn="l"/>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250 timer</a:t>
                      </a: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400 timer</a:t>
                      </a: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800 timer</a:t>
                      </a:r>
                    </a:p>
                    <a:p>
                      <a:pPr algn="r" rtl="0" eaLnBrk="1" latinLnBrk="0" hangingPunct="1"/>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10.000 kr.</a:t>
                      </a: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rtl="0" eaLnBrk="1" latinLnBrk="0" hangingPunct="1"/>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39191535"/>
                  </a:ext>
                </a:extLst>
              </a:tr>
              <a:tr h="787963">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INVESTORNETVÆRK</a:t>
                      </a:r>
                    </a:p>
                    <a:p>
                      <a:pPr marL="0" indent="0">
                        <a:buFont typeface="Arial" panose="020B0604020202020204" pitchFamily="34" charset="0"/>
                        <a:buNone/>
                      </a:pP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Netværksopbygning til investorer og udviklere.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Etablering og drift af Ejendomsforum.</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25 nye investorer afdækket</a:t>
                      </a:r>
                    </a:p>
                    <a:p>
                      <a:pPr algn="l"/>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Ejendomsforum etableret og 30 medlemmer</a:t>
                      </a:r>
                    </a:p>
                    <a:p>
                      <a:pPr marL="0" marR="0" lvl="0" indent="0" algn="l" defTabSz="457200" rtl="0" eaLnBrk="1" fontAlgn="auto" latinLnBrk="0" hangingPunct="1">
                        <a:lnSpc>
                          <a:spcPct val="100000"/>
                        </a:lnSpc>
                        <a:spcBef>
                          <a:spcPts val="0"/>
                        </a:spcBef>
                        <a:spcAft>
                          <a:spcPts val="0"/>
                        </a:spcAft>
                        <a:buClrTx/>
                        <a:buSzTx/>
                        <a:buFontTx/>
                        <a:buNone/>
                        <a:tabLst/>
                        <a:defRPr/>
                      </a:pPr>
                      <a:endPar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150 timer</a:t>
                      </a:r>
                    </a:p>
                    <a:p>
                      <a:pPr marL="0" marR="0" lvl="0" indent="0" algn="r" defTabSz="457200" rtl="0" eaLnBrk="1" fontAlgn="auto" latinLnBrk="0" hangingPunct="1">
                        <a:lnSpc>
                          <a:spcPct val="100000"/>
                        </a:lnSpc>
                        <a:spcBef>
                          <a:spcPts val="0"/>
                        </a:spcBef>
                        <a:spcAft>
                          <a:spcPts val="0"/>
                        </a:spcAft>
                        <a:buClrTx/>
                        <a:buSzTx/>
                        <a:buFontTx/>
                        <a:buNone/>
                        <a:tabLst/>
                        <a:defRP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20.000 kr.</a:t>
                      </a:r>
                    </a:p>
                    <a:p>
                      <a:pPr marL="0" marR="0" lvl="0" indent="0" algn="r" defTabSz="457200" rtl="0" eaLnBrk="1" fontAlgn="auto" latinLnBrk="0" hangingPunct="1">
                        <a:lnSpc>
                          <a:spcPct val="100000"/>
                        </a:lnSpc>
                        <a:spcBef>
                          <a:spcPts val="0"/>
                        </a:spcBef>
                        <a:spcAft>
                          <a:spcPts val="0"/>
                        </a:spcAft>
                        <a:buClrTx/>
                        <a:buSzTx/>
                        <a:buFontTx/>
                        <a:buNone/>
                        <a:tabLst/>
                        <a:defRP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10493560"/>
                  </a:ext>
                </a:extLst>
              </a:tr>
            </a:tbl>
          </a:graphicData>
        </a:graphic>
      </p:graphicFrame>
      <p:pic>
        <p:nvPicPr>
          <p:cNvPr id="2" name="Billede 1">
            <a:extLst>
              <a:ext uri="{FF2B5EF4-FFF2-40B4-BE49-F238E27FC236}">
                <a16:creationId xmlns:a16="http://schemas.microsoft.com/office/drawing/2014/main" id="{EEE51E4A-C1D2-9AC5-9623-587F9D89FAFD}"/>
              </a:ext>
            </a:extLst>
          </p:cNvPr>
          <p:cNvPicPr>
            <a:picLocks noChangeAspect="1"/>
          </p:cNvPicPr>
          <p:nvPr/>
        </p:nvPicPr>
        <p:blipFill rotWithShape="1">
          <a:blip r:embed="rId2"/>
          <a:srcRect b="20194"/>
          <a:stretch/>
        </p:blipFill>
        <p:spPr>
          <a:xfrm>
            <a:off x="118877" y="291439"/>
            <a:ext cx="1076470" cy="769974"/>
          </a:xfrm>
          <a:prstGeom prst="rect">
            <a:avLst/>
          </a:prstGeom>
        </p:spPr>
      </p:pic>
      <p:sp>
        <p:nvSpPr>
          <p:cNvPr id="3" name="Titel 1">
            <a:extLst>
              <a:ext uri="{FF2B5EF4-FFF2-40B4-BE49-F238E27FC236}">
                <a16:creationId xmlns:a16="http://schemas.microsoft.com/office/drawing/2014/main" id="{4830F9CB-BA93-1D3D-0702-47EC01B337F8}"/>
              </a:ext>
            </a:extLst>
          </p:cNvPr>
          <p:cNvSpPr>
            <a:spLocks noGrp="1"/>
          </p:cNvSpPr>
          <p:nvPr>
            <p:ph type="title"/>
          </p:nvPr>
        </p:nvSpPr>
        <p:spPr>
          <a:xfrm>
            <a:off x="1072403" y="119414"/>
            <a:ext cx="6999193" cy="1118556"/>
          </a:xfrm>
        </p:spPr>
        <p:txBody>
          <a:bodyPr/>
          <a:lstStyle/>
          <a:p>
            <a:pPr algn="l"/>
            <a:r>
              <a:rPr lang="da-DK" sz="3600" b="1" dirty="0">
                <a:solidFill>
                  <a:schemeClr val="bg1"/>
                </a:solidFill>
                <a:latin typeface="Source Sans Pro" panose="020B0503030403020204" pitchFamily="34" charset="0"/>
                <a:ea typeface="Source Sans Pro" panose="020B0503030403020204" pitchFamily="34" charset="0"/>
              </a:rPr>
              <a:t>INVEST IN NÆSTVED</a:t>
            </a:r>
            <a:br>
              <a:rPr lang="da-DK" sz="3600" b="1" dirty="0">
                <a:solidFill>
                  <a:schemeClr val="bg1"/>
                </a:solidFill>
                <a:latin typeface="Source Sans Pro" panose="020B0503030403020204" pitchFamily="34" charset="0"/>
                <a:ea typeface="Source Sans Pro" panose="020B0503030403020204" pitchFamily="34" charset="0"/>
              </a:rPr>
            </a:br>
            <a:r>
              <a:rPr lang="da-DK" sz="1600" dirty="0">
                <a:solidFill>
                  <a:srgbClr val="00B050"/>
                </a:solidFill>
                <a:latin typeface="Source Sans Pro" panose="020B0503030403020204" pitchFamily="34" charset="0"/>
                <a:ea typeface="Source Sans Pro" panose="020B0503030403020204" pitchFamily="34" charset="0"/>
              </a:rPr>
              <a:t>Tiltrækning og fastholdelse af virksomheder og investeringer</a:t>
            </a:r>
            <a:endParaRPr lang="da-DK" sz="3600" dirty="0">
              <a:solidFill>
                <a:srgbClr val="00B050"/>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297308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el 10">
            <a:extLst>
              <a:ext uri="{FF2B5EF4-FFF2-40B4-BE49-F238E27FC236}">
                <a16:creationId xmlns:a16="http://schemas.microsoft.com/office/drawing/2014/main" id="{03FA7361-9574-7086-2954-2F6DEC2E4AA6}"/>
              </a:ext>
            </a:extLst>
          </p:cNvPr>
          <p:cNvGraphicFramePr>
            <a:graphicFrameLocks noGrp="1"/>
          </p:cNvGraphicFramePr>
          <p:nvPr>
            <p:extLst>
              <p:ext uri="{D42A27DB-BD31-4B8C-83A1-F6EECF244321}">
                <p14:modId xmlns:p14="http://schemas.microsoft.com/office/powerpoint/2010/main" val="2803781256"/>
              </p:ext>
            </p:extLst>
          </p:nvPr>
        </p:nvGraphicFramePr>
        <p:xfrm>
          <a:off x="342900" y="1238810"/>
          <a:ext cx="7503458" cy="2446020"/>
        </p:xfrm>
        <a:graphic>
          <a:graphicData uri="http://schemas.openxmlformats.org/drawingml/2006/table">
            <a:tbl>
              <a:tblPr firstRow="1" bandRow="1">
                <a:tableStyleId>{2D5ABB26-0587-4C30-8999-92F81FD0307C}</a:tableStyleId>
              </a:tblPr>
              <a:tblGrid>
                <a:gridCol w="1316281">
                  <a:extLst>
                    <a:ext uri="{9D8B030D-6E8A-4147-A177-3AD203B41FA5}">
                      <a16:colId xmlns:a16="http://schemas.microsoft.com/office/drawing/2014/main" val="537512004"/>
                    </a:ext>
                  </a:extLst>
                </a:gridCol>
                <a:gridCol w="3042560">
                  <a:extLst>
                    <a:ext uri="{9D8B030D-6E8A-4147-A177-3AD203B41FA5}">
                      <a16:colId xmlns:a16="http://schemas.microsoft.com/office/drawing/2014/main" val="1209671586"/>
                    </a:ext>
                  </a:extLst>
                </a:gridCol>
                <a:gridCol w="1292992">
                  <a:extLst>
                    <a:ext uri="{9D8B030D-6E8A-4147-A177-3AD203B41FA5}">
                      <a16:colId xmlns:a16="http://schemas.microsoft.com/office/drawing/2014/main" val="2205819503"/>
                    </a:ext>
                  </a:extLst>
                </a:gridCol>
                <a:gridCol w="1051257">
                  <a:extLst>
                    <a:ext uri="{9D8B030D-6E8A-4147-A177-3AD203B41FA5}">
                      <a16:colId xmlns:a16="http://schemas.microsoft.com/office/drawing/2014/main" val="20003"/>
                    </a:ext>
                  </a:extLst>
                </a:gridCol>
                <a:gridCol w="800368">
                  <a:extLst>
                    <a:ext uri="{9D8B030D-6E8A-4147-A177-3AD203B41FA5}">
                      <a16:colId xmlns:a16="http://schemas.microsoft.com/office/drawing/2014/main" val="20004"/>
                    </a:ext>
                  </a:extLst>
                </a:gridCol>
              </a:tblGrid>
              <a:tr h="189695">
                <a:tc>
                  <a:txBody>
                    <a:bodyPr/>
                    <a:lstStyle/>
                    <a:p>
                      <a:r>
                        <a:rPr lang="da-DK" sz="950" b="0" dirty="0">
                          <a:solidFill>
                            <a:srgbClr val="EFECDC"/>
                          </a:solidFill>
                          <a:latin typeface="Source Sans Pro" panose="020B0503030403020204" pitchFamily="34" charset="0"/>
                          <a:ea typeface="Source Sans Pro" panose="020B0503030403020204" pitchFamily="34" charset="0"/>
                        </a:rPr>
                        <a:t>INDSATSOMRÅDER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AKTIVITETER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MÅL 2024</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TIDSFORBRUG</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BUDGET</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9345333"/>
                  </a:ext>
                </a:extLst>
              </a:tr>
              <a:tr h="4158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PROJEKTUDVIKLING &amp; DATA</a:t>
                      </a:r>
                    </a:p>
                    <a:p>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Projektudvikling fx:</a:t>
                      </a:r>
                    </a:p>
                    <a:p>
                      <a:pPr marL="457200" marR="0" lvl="1"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Hotel, Uddannelse, Oplevelser, Boligbyggeri, Byudvikling, Events.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Udfærdigelse af Investment Memorandum.</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IIN Website, markedsføring og præsentationsmaterialer.</a:t>
                      </a:r>
                    </a:p>
                    <a:p>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4 nye projekter – stor skala</a:t>
                      </a:r>
                    </a:p>
                    <a:p>
                      <a:pPr algn="l"/>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 nye projekter – lille skala</a:t>
                      </a:r>
                    </a:p>
                    <a:p>
                      <a:pPr algn="l"/>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600 timer</a:t>
                      </a: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400 timer</a:t>
                      </a: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200 timer</a:t>
                      </a: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200 timer</a:t>
                      </a:r>
                    </a:p>
                    <a:p>
                      <a:pPr algn="r" rtl="0" eaLnBrk="1" latinLnBrk="0" hangingPunct="1"/>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25.000 kr.</a:t>
                      </a: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160.000 kr.</a:t>
                      </a: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25.000 kr.</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39191535"/>
                  </a:ext>
                </a:extLst>
              </a:tr>
              <a:tr h="787963">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RAMMEBETINGELSER</a:t>
                      </a:r>
                    </a:p>
                    <a:p>
                      <a:pPr marL="0" indent="0">
                        <a:buFont typeface="Arial" panose="020B0604020202020204" pitchFamily="34" charset="0"/>
                        <a:buNone/>
                      </a:pP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Indsats for Motorvej på </a:t>
                      </a:r>
                      <a:r>
                        <a:rPr lang="da-DK" sz="950" b="0" dirty="0" err="1">
                          <a:solidFill>
                            <a:schemeClr val="bg1"/>
                          </a:solidFill>
                          <a:latin typeface="Source Sans Pro" panose="020B0503030403020204" pitchFamily="34" charset="0"/>
                          <a:ea typeface="Source Sans Pro" panose="020B0503030403020204" pitchFamily="34" charset="0"/>
                          <a:cs typeface="Arial" panose="020B0604020202020204" pitchFamily="34" charset="0"/>
                        </a:rPr>
                        <a:t>hhv</a:t>
                      </a: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 Rute 54 og 22.</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PA-indsats finansieret af virksomheder langs korridoren.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Tværmotorvejen højt prioriteret af Region og Kommuner (</a:t>
                      </a:r>
                      <a:r>
                        <a:rPr lang="da-DK" sz="950" b="0" dirty="0" err="1">
                          <a:solidFill>
                            <a:schemeClr val="bg1"/>
                          </a:solidFill>
                          <a:latin typeface="Source Sans Pro" panose="020B0503030403020204" pitchFamily="34" charset="0"/>
                          <a:ea typeface="Source Sans Pro" panose="020B0503030403020204" pitchFamily="34" charset="0"/>
                          <a:cs typeface="Arial" panose="020B0604020202020204" pitchFamily="34" charset="0"/>
                        </a:rPr>
                        <a:t>SjBV</a:t>
                      </a: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 2.0)</a:t>
                      </a:r>
                    </a:p>
                    <a:p>
                      <a:pPr marL="0" marR="0" lvl="0" indent="0" algn="l" defTabSz="457200" rtl="0" eaLnBrk="1" fontAlgn="auto" latinLnBrk="0" hangingPunct="1">
                        <a:lnSpc>
                          <a:spcPct val="100000"/>
                        </a:lnSpc>
                        <a:spcBef>
                          <a:spcPts val="0"/>
                        </a:spcBef>
                        <a:spcAft>
                          <a:spcPts val="0"/>
                        </a:spcAft>
                        <a:buClrTx/>
                        <a:buSzTx/>
                        <a:buFontTx/>
                        <a:buNone/>
                        <a:tabLst/>
                        <a:defRPr/>
                      </a:pPr>
                      <a:endPar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300 timer</a:t>
                      </a:r>
                    </a:p>
                    <a:p>
                      <a:pPr marL="0" marR="0" lvl="0" indent="0" algn="r" defTabSz="457200" rtl="0" eaLnBrk="1" fontAlgn="auto" latinLnBrk="0" hangingPunct="1">
                        <a:lnSpc>
                          <a:spcPct val="100000"/>
                        </a:lnSpc>
                        <a:spcBef>
                          <a:spcPts val="0"/>
                        </a:spcBef>
                        <a:spcAft>
                          <a:spcPts val="0"/>
                        </a:spcAft>
                        <a:buClrTx/>
                        <a:buSzTx/>
                        <a:buFontTx/>
                        <a:buNone/>
                        <a:tabLst/>
                        <a:defRP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10.000 kr.</a:t>
                      </a:r>
                    </a:p>
                    <a:p>
                      <a:pPr marL="0" marR="0" lvl="0" indent="0" algn="r" defTabSz="457200" rtl="0" eaLnBrk="1" fontAlgn="auto" latinLnBrk="0" hangingPunct="1">
                        <a:lnSpc>
                          <a:spcPct val="100000"/>
                        </a:lnSpc>
                        <a:spcBef>
                          <a:spcPts val="0"/>
                        </a:spcBef>
                        <a:spcAft>
                          <a:spcPts val="0"/>
                        </a:spcAft>
                        <a:buClrTx/>
                        <a:buSzTx/>
                        <a:buFontTx/>
                        <a:buNone/>
                        <a:tabLst/>
                        <a:defRP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10493560"/>
                  </a:ext>
                </a:extLst>
              </a:tr>
            </a:tbl>
          </a:graphicData>
        </a:graphic>
      </p:graphicFrame>
      <p:pic>
        <p:nvPicPr>
          <p:cNvPr id="2" name="Billede 1">
            <a:extLst>
              <a:ext uri="{FF2B5EF4-FFF2-40B4-BE49-F238E27FC236}">
                <a16:creationId xmlns:a16="http://schemas.microsoft.com/office/drawing/2014/main" id="{019006F5-8163-D469-7A47-88F49964DC9F}"/>
              </a:ext>
            </a:extLst>
          </p:cNvPr>
          <p:cNvPicPr>
            <a:picLocks noChangeAspect="1"/>
          </p:cNvPicPr>
          <p:nvPr/>
        </p:nvPicPr>
        <p:blipFill rotWithShape="1">
          <a:blip r:embed="rId2"/>
          <a:srcRect b="20194"/>
          <a:stretch/>
        </p:blipFill>
        <p:spPr>
          <a:xfrm>
            <a:off x="118877" y="291439"/>
            <a:ext cx="1076470" cy="769974"/>
          </a:xfrm>
          <a:prstGeom prst="rect">
            <a:avLst/>
          </a:prstGeom>
        </p:spPr>
      </p:pic>
      <p:sp>
        <p:nvSpPr>
          <p:cNvPr id="3" name="Titel 1">
            <a:extLst>
              <a:ext uri="{FF2B5EF4-FFF2-40B4-BE49-F238E27FC236}">
                <a16:creationId xmlns:a16="http://schemas.microsoft.com/office/drawing/2014/main" id="{C771C224-C252-14E7-7761-21C87BC47031}"/>
              </a:ext>
            </a:extLst>
          </p:cNvPr>
          <p:cNvSpPr>
            <a:spLocks noGrp="1"/>
          </p:cNvSpPr>
          <p:nvPr>
            <p:ph type="title"/>
          </p:nvPr>
        </p:nvSpPr>
        <p:spPr>
          <a:xfrm>
            <a:off x="1072403" y="119414"/>
            <a:ext cx="6999193" cy="1118556"/>
          </a:xfrm>
        </p:spPr>
        <p:txBody>
          <a:bodyPr/>
          <a:lstStyle/>
          <a:p>
            <a:pPr algn="l"/>
            <a:r>
              <a:rPr lang="da-DK" sz="3600" b="1" dirty="0">
                <a:solidFill>
                  <a:schemeClr val="bg1"/>
                </a:solidFill>
                <a:latin typeface="Source Sans Pro" panose="020B0503030403020204" pitchFamily="34" charset="0"/>
                <a:ea typeface="Source Sans Pro" panose="020B0503030403020204" pitchFamily="34" charset="0"/>
              </a:rPr>
              <a:t>INVEST IN NÆSTVED</a:t>
            </a:r>
            <a:br>
              <a:rPr lang="da-DK" sz="3600" b="1" dirty="0">
                <a:solidFill>
                  <a:schemeClr val="bg1"/>
                </a:solidFill>
                <a:latin typeface="Source Sans Pro" panose="020B0503030403020204" pitchFamily="34" charset="0"/>
                <a:ea typeface="Source Sans Pro" panose="020B0503030403020204" pitchFamily="34" charset="0"/>
              </a:rPr>
            </a:br>
            <a:r>
              <a:rPr lang="da-DK" sz="1600" dirty="0">
                <a:solidFill>
                  <a:srgbClr val="00B050"/>
                </a:solidFill>
                <a:latin typeface="Source Sans Pro" panose="020B0503030403020204" pitchFamily="34" charset="0"/>
                <a:ea typeface="Source Sans Pro" panose="020B0503030403020204" pitchFamily="34" charset="0"/>
              </a:rPr>
              <a:t>Tiltrækning og fastholdelse af virksomheder og investeringer</a:t>
            </a:r>
            <a:endParaRPr lang="da-DK" sz="3600" dirty="0">
              <a:solidFill>
                <a:srgbClr val="00B050"/>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569281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DE0BB86C-80BB-FF49-A4A5-43E3DA957AFD}"/>
              </a:ext>
            </a:extLst>
          </p:cNvPr>
          <p:cNvSpPr>
            <a:spLocks noGrp="1"/>
          </p:cNvSpPr>
          <p:nvPr>
            <p:ph idx="1"/>
          </p:nvPr>
        </p:nvSpPr>
        <p:spPr>
          <a:xfrm>
            <a:off x="457201" y="1768288"/>
            <a:ext cx="7691718" cy="2442252"/>
          </a:xfrm>
        </p:spPr>
        <p:txBody>
          <a:bodyPr/>
          <a:lstStyle/>
          <a:p>
            <a:pPr marL="285750" indent="-285750">
              <a:buFont typeface="Arial" panose="020B0604020202020204" pitchFamily="34" charset="0"/>
              <a:buChar char="•"/>
            </a:pPr>
            <a:r>
              <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Næstved Erhverv A/S er det lokale erhvervsfremmeselskab i Næstved kommune. </a:t>
            </a:r>
          </a:p>
          <a:p>
            <a:pPr marL="285750" indent="-285750">
              <a:buFont typeface="Arial" panose="020B0604020202020204" pitchFamily="34" charset="0"/>
              <a:buChar char="•"/>
            </a:pPr>
            <a:endPar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285750" indent="-285750">
              <a:buFont typeface="Arial" panose="020B0604020202020204" pitchFamily="34" charset="0"/>
              <a:buChar char="•"/>
            </a:pPr>
            <a:r>
              <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Næstved Erhverv arbejder for at skabe økonomisk vækst og flere arbejdspladser i det lokale erhvervsliv </a:t>
            </a:r>
            <a:br>
              <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br>
            <a:r>
              <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i Næstved kommune.</a:t>
            </a:r>
            <a:br>
              <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br>
            <a:endPar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285750" indent="-285750">
              <a:buFont typeface="Arial" panose="020B0604020202020204" pitchFamily="34" charset="0"/>
              <a:buChar char="•"/>
            </a:pPr>
            <a:r>
              <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Næstved Erhverv A/S er ejet 51% af Næstved Udviklingsfond og 49% af Næstved Kommune.</a:t>
            </a:r>
          </a:p>
          <a:p>
            <a:pPr marL="285750" indent="-285750">
              <a:buFont typeface="Arial" panose="020B0604020202020204" pitchFamily="34" charset="0"/>
              <a:buChar char="•"/>
            </a:pPr>
            <a:endPar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285750" indent="-285750">
              <a:buFont typeface="Arial" panose="020B0604020202020204" pitchFamily="34" charset="0"/>
              <a:buChar char="•"/>
            </a:pPr>
            <a:r>
              <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Næstved Erhverv A/S er ledet af en bestyrelse bestående af 5 erhvervsfolk og 3 byrådspolitikere.</a:t>
            </a:r>
          </a:p>
          <a:p>
            <a:pPr marL="285750" indent="-285750">
              <a:buFont typeface="Arial" panose="020B0604020202020204" pitchFamily="34" charset="0"/>
              <a:buChar char="•"/>
            </a:pPr>
            <a:endPar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285750" indent="-285750">
              <a:buFont typeface="Arial" panose="020B0604020202020204" pitchFamily="34" charset="0"/>
              <a:buChar char="•"/>
            </a:pPr>
            <a:r>
              <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Næstved Kommunes borgmester er formand for Næstved Erhverv A/S’ bestyrelse.</a:t>
            </a:r>
          </a:p>
          <a:p>
            <a:pPr marL="285750" indent="-285750">
              <a:buFont typeface="Arial" panose="020B0604020202020204" pitchFamily="34" charset="0"/>
              <a:buChar char="•"/>
            </a:pPr>
            <a:endPar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285750" indent="-285750">
              <a:buFont typeface="Arial" panose="020B0604020202020204" pitchFamily="34" charset="0"/>
              <a:buChar char="•"/>
            </a:pPr>
            <a:r>
              <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Næstved Erhverv A/S har pt. 9 ansatte og et budget på ca. 6,7 </a:t>
            </a:r>
            <a:r>
              <a:rPr lang="da-DK" sz="950" dirty="0" err="1">
                <a:solidFill>
                  <a:schemeClr val="bg1"/>
                </a:solidFill>
                <a:latin typeface="Source Sans Pro" panose="020B0503030403020204" pitchFamily="34" charset="0"/>
                <a:ea typeface="Source Sans Pro" panose="020B0503030403020204" pitchFamily="34" charset="0"/>
                <a:cs typeface="Arial" panose="020B0604020202020204" pitchFamily="34" charset="0"/>
              </a:rPr>
              <a:t>mio</a:t>
            </a:r>
            <a:r>
              <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 dkr. i 2024</a:t>
            </a:r>
          </a:p>
          <a:p>
            <a:endParaRPr lang="da-DK" dirty="0"/>
          </a:p>
        </p:txBody>
      </p:sp>
      <p:sp>
        <p:nvSpPr>
          <p:cNvPr id="4" name="Titel 1">
            <a:extLst>
              <a:ext uri="{FF2B5EF4-FFF2-40B4-BE49-F238E27FC236}">
                <a16:creationId xmlns:a16="http://schemas.microsoft.com/office/drawing/2014/main" id="{B4ECD7D9-4711-757E-DCC1-1BBAE04237F2}"/>
              </a:ext>
            </a:extLst>
          </p:cNvPr>
          <p:cNvSpPr>
            <a:spLocks noGrp="1"/>
          </p:cNvSpPr>
          <p:nvPr>
            <p:ph type="title"/>
          </p:nvPr>
        </p:nvSpPr>
        <p:spPr>
          <a:xfrm>
            <a:off x="457201" y="1048871"/>
            <a:ext cx="7614396" cy="658351"/>
          </a:xfrm>
        </p:spPr>
        <p:txBody>
          <a:bodyPr/>
          <a:lstStyle/>
          <a:p>
            <a:pPr algn="l"/>
            <a:r>
              <a:rPr lang="da-DK" sz="3600" b="1" dirty="0">
                <a:solidFill>
                  <a:schemeClr val="bg1"/>
                </a:solidFill>
                <a:latin typeface="Source Sans Pro" panose="020B0503030403020204" pitchFamily="34" charset="0"/>
                <a:ea typeface="Source Sans Pro" panose="020B0503030403020204" pitchFamily="34" charset="0"/>
              </a:rPr>
              <a:t>OM NÆSTVED ERHVERV</a:t>
            </a:r>
            <a:endParaRPr lang="da-DK" sz="3600" dirty="0">
              <a:solidFill>
                <a:schemeClr val="bg1">
                  <a:lumMod val="75000"/>
                </a:schemeClr>
              </a:solidFill>
              <a:latin typeface="Source Sans Pro" panose="020B0503030403020204" pitchFamily="34" charset="0"/>
              <a:ea typeface="Source Sans Pro" panose="020B0503030403020204" pitchFamily="34" charset="0"/>
            </a:endParaRPr>
          </a:p>
        </p:txBody>
      </p:sp>
      <p:pic>
        <p:nvPicPr>
          <p:cNvPr id="5" name="Billede 4">
            <a:extLst>
              <a:ext uri="{FF2B5EF4-FFF2-40B4-BE49-F238E27FC236}">
                <a16:creationId xmlns:a16="http://schemas.microsoft.com/office/drawing/2014/main" id="{C5638275-0DBE-5BAC-B66A-591842F3A483}"/>
              </a:ext>
            </a:extLst>
          </p:cNvPr>
          <p:cNvPicPr>
            <a:picLocks noChangeAspect="1"/>
          </p:cNvPicPr>
          <p:nvPr/>
        </p:nvPicPr>
        <p:blipFill rotWithShape="1">
          <a:blip r:embed="rId2"/>
          <a:srcRect b="19713"/>
          <a:stretch/>
        </p:blipFill>
        <p:spPr>
          <a:xfrm>
            <a:off x="5573808" y="215153"/>
            <a:ext cx="702307" cy="658350"/>
          </a:xfrm>
          <a:prstGeom prst="rect">
            <a:avLst/>
          </a:prstGeom>
        </p:spPr>
      </p:pic>
      <p:pic>
        <p:nvPicPr>
          <p:cNvPr id="6" name="Billede 5">
            <a:extLst>
              <a:ext uri="{FF2B5EF4-FFF2-40B4-BE49-F238E27FC236}">
                <a16:creationId xmlns:a16="http://schemas.microsoft.com/office/drawing/2014/main" id="{A202E839-7F36-9BBE-1C6D-8658BD5650A2}"/>
              </a:ext>
            </a:extLst>
          </p:cNvPr>
          <p:cNvPicPr>
            <a:picLocks noChangeAspect="1"/>
          </p:cNvPicPr>
          <p:nvPr/>
        </p:nvPicPr>
        <p:blipFill rotWithShape="1">
          <a:blip r:embed="rId3"/>
          <a:srcRect b="28626"/>
          <a:stretch/>
        </p:blipFill>
        <p:spPr>
          <a:xfrm>
            <a:off x="6365110" y="215152"/>
            <a:ext cx="684109" cy="658350"/>
          </a:xfrm>
          <a:prstGeom prst="rect">
            <a:avLst/>
          </a:prstGeom>
        </p:spPr>
      </p:pic>
      <p:pic>
        <p:nvPicPr>
          <p:cNvPr id="7" name="Billede 6">
            <a:extLst>
              <a:ext uri="{FF2B5EF4-FFF2-40B4-BE49-F238E27FC236}">
                <a16:creationId xmlns:a16="http://schemas.microsoft.com/office/drawing/2014/main" id="{1A06822C-8F01-DABF-4712-8EF7C4673A8F}"/>
              </a:ext>
            </a:extLst>
          </p:cNvPr>
          <p:cNvPicPr>
            <a:picLocks noChangeAspect="1"/>
          </p:cNvPicPr>
          <p:nvPr/>
        </p:nvPicPr>
        <p:blipFill rotWithShape="1">
          <a:blip r:embed="rId4"/>
          <a:srcRect b="20194"/>
          <a:stretch/>
        </p:blipFill>
        <p:spPr>
          <a:xfrm>
            <a:off x="7049219" y="215152"/>
            <a:ext cx="920414" cy="658351"/>
          </a:xfrm>
          <a:prstGeom prst="rect">
            <a:avLst/>
          </a:prstGeom>
        </p:spPr>
      </p:pic>
    </p:spTree>
    <p:extLst>
      <p:ext uri="{BB962C8B-B14F-4D97-AF65-F5344CB8AC3E}">
        <p14:creationId xmlns:p14="http://schemas.microsoft.com/office/powerpoint/2010/main" val="2963354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49E2CF-A7C7-E79B-6D55-E58E0451E726}"/>
              </a:ext>
            </a:extLst>
          </p:cNvPr>
          <p:cNvSpPr>
            <a:spLocks noGrp="1"/>
          </p:cNvSpPr>
          <p:nvPr>
            <p:ph type="title"/>
          </p:nvPr>
        </p:nvSpPr>
        <p:spPr>
          <a:xfrm>
            <a:off x="437029" y="255494"/>
            <a:ext cx="7698442" cy="853888"/>
          </a:xfrm>
        </p:spPr>
        <p:txBody>
          <a:bodyPr/>
          <a:lstStyle/>
          <a:p>
            <a:pPr algn="l"/>
            <a:r>
              <a:rPr lang="da-DK" sz="3600" b="1" dirty="0">
                <a:solidFill>
                  <a:schemeClr val="bg1"/>
                </a:solidFill>
                <a:latin typeface="Source Sans Pro" panose="020B0503030403020204" pitchFamily="34" charset="0"/>
                <a:ea typeface="Source Sans Pro" panose="020B0503030403020204" pitchFamily="34" charset="0"/>
              </a:rPr>
              <a:t>3 TEMAER</a:t>
            </a:r>
          </a:p>
        </p:txBody>
      </p:sp>
      <p:pic>
        <p:nvPicPr>
          <p:cNvPr id="6" name="Billede 5">
            <a:extLst>
              <a:ext uri="{FF2B5EF4-FFF2-40B4-BE49-F238E27FC236}">
                <a16:creationId xmlns:a16="http://schemas.microsoft.com/office/drawing/2014/main" id="{B4CDFA9B-7CC4-C3F7-9BD1-7BAC66AA2F21}"/>
              </a:ext>
            </a:extLst>
          </p:cNvPr>
          <p:cNvPicPr>
            <a:picLocks noChangeAspect="1"/>
          </p:cNvPicPr>
          <p:nvPr/>
        </p:nvPicPr>
        <p:blipFill>
          <a:blip r:embed="rId2"/>
          <a:stretch>
            <a:fillRect/>
          </a:stretch>
        </p:blipFill>
        <p:spPr>
          <a:xfrm>
            <a:off x="918599" y="1533863"/>
            <a:ext cx="1808027" cy="2110995"/>
          </a:xfrm>
          <a:prstGeom prst="rect">
            <a:avLst/>
          </a:prstGeom>
        </p:spPr>
      </p:pic>
      <p:pic>
        <p:nvPicPr>
          <p:cNvPr id="7" name="Billede 6">
            <a:extLst>
              <a:ext uri="{FF2B5EF4-FFF2-40B4-BE49-F238E27FC236}">
                <a16:creationId xmlns:a16="http://schemas.microsoft.com/office/drawing/2014/main" id="{3A893067-DD5C-52B3-429A-B18C14E97E45}"/>
              </a:ext>
            </a:extLst>
          </p:cNvPr>
          <p:cNvPicPr>
            <a:picLocks noChangeAspect="1"/>
          </p:cNvPicPr>
          <p:nvPr/>
        </p:nvPicPr>
        <p:blipFill>
          <a:blip r:embed="rId3"/>
          <a:stretch>
            <a:fillRect/>
          </a:stretch>
        </p:blipFill>
        <p:spPr>
          <a:xfrm>
            <a:off x="3179628" y="1533863"/>
            <a:ext cx="1741930" cy="2348670"/>
          </a:xfrm>
          <a:prstGeom prst="rect">
            <a:avLst/>
          </a:prstGeom>
        </p:spPr>
      </p:pic>
      <p:pic>
        <p:nvPicPr>
          <p:cNvPr id="8" name="Billede 7">
            <a:extLst>
              <a:ext uri="{FF2B5EF4-FFF2-40B4-BE49-F238E27FC236}">
                <a16:creationId xmlns:a16="http://schemas.microsoft.com/office/drawing/2014/main" id="{96CC6EC1-B951-F9FA-6C07-FD4DAFD9B7B1}"/>
              </a:ext>
            </a:extLst>
          </p:cNvPr>
          <p:cNvPicPr>
            <a:picLocks noChangeAspect="1"/>
          </p:cNvPicPr>
          <p:nvPr/>
        </p:nvPicPr>
        <p:blipFill>
          <a:blip r:embed="rId4"/>
          <a:stretch>
            <a:fillRect/>
          </a:stretch>
        </p:blipFill>
        <p:spPr>
          <a:xfrm>
            <a:off x="5227311" y="1537234"/>
            <a:ext cx="2351561" cy="2107624"/>
          </a:xfrm>
          <a:prstGeom prst="rect">
            <a:avLst/>
          </a:prstGeom>
        </p:spPr>
      </p:pic>
    </p:spTree>
    <p:extLst>
      <p:ext uri="{BB962C8B-B14F-4D97-AF65-F5344CB8AC3E}">
        <p14:creationId xmlns:p14="http://schemas.microsoft.com/office/powerpoint/2010/main" val="239269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41F223-6453-C387-E435-41114C931128}"/>
              </a:ext>
            </a:extLst>
          </p:cNvPr>
          <p:cNvSpPr>
            <a:spLocks noGrp="1"/>
          </p:cNvSpPr>
          <p:nvPr>
            <p:ph type="title"/>
          </p:nvPr>
        </p:nvSpPr>
        <p:spPr>
          <a:xfrm>
            <a:off x="1072403" y="119414"/>
            <a:ext cx="6999193" cy="1118556"/>
          </a:xfrm>
        </p:spPr>
        <p:txBody>
          <a:bodyPr/>
          <a:lstStyle/>
          <a:p>
            <a:pPr algn="l"/>
            <a:r>
              <a:rPr lang="da-DK" sz="3600" b="1" dirty="0">
                <a:solidFill>
                  <a:schemeClr val="bg1"/>
                </a:solidFill>
                <a:latin typeface="Source Sans Pro" panose="020B0503030403020204" pitchFamily="34" charset="0"/>
                <a:ea typeface="Source Sans Pro" panose="020B0503030403020204" pitchFamily="34" charset="0"/>
              </a:rPr>
              <a:t>STÆRKT ERHVERVSBRAND</a:t>
            </a:r>
            <a:br>
              <a:rPr lang="da-DK" sz="3600" b="1" dirty="0">
                <a:solidFill>
                  <a:schemeClr val="bg1"/>
                </a:solidFill>
                <a:latin typeface="Source Sans Pro" panose="020B0503030403020204" pitchFamily="34" charset="0"/>
                <a:ea typeface="Source Sans Pro" panose="020B0503030403020204" pitchFamily="34" charset="0"/>
              </a:rPr>
            </a:br>
            <a:r>
              <a:rPr lang="da-DK" sz="1600" dirty="0">
                <a:solidFill>
                  <a:srgbClr val="CC6600"/>
                </a:solidFill>
                <a:latin typeface="Source Sans Pro" panose="020B0503030403020204" pitchFamily="34" charset="0"/>
                <a:ea typeface="Source Sans Pro" panose="020B0503030403020204" pitchFamily="34" charset="0"/>
              </a:rPr>
              <a:t>Ambassadører og fortællinger</a:t>
            </a:r>
            <a:endParaRPr lang="da-DK" sz="3600" dirty="0">
              <a:solidFill>
                <a:srgbClr val="CC6600"/>
              </a:solidFill>
              <a:latin typeface="Source Sans Pro" panose="020B0503030403020204" pitchFamily="34" charset="0"/>
              <a:ea typeface="Source Sans Pro" panose="020B0503030403020204" pitchFamily="34" charset="0"/>
            </a:endParaRPr>
          </a:p>
        </p:txBody>
      </p:sp>
      <p:sp>
        <p:nvSpPr>
          <p:cNvPr id="3" name="Pladsholder til tekst 2">
            <a:extLst>
              <a:ext uri="{FF2B5EF4-FFF2-40B4-BE49-F238E27FC236}">
                <a16:creationId xmlns:a16="http://schemas.microsoft.com/office/drawing/2014/main" id="{E42C3DA4-E106-2A9B-8BFE-C119F68B6AA4}"/>
              </a:ext>
            </a:extLst>
          </p:cNvPr>
          <p:cNvSpPr>
            <a:spLocks noGrp="1"/>
          </p:cNvSpPr>
          <p:nvPr>
            <p:ph type="body" idx="1"/>
          </p:nvPr>
        </p:nvSpPr>
        <p:spPr>
          <a:xfrm>
            <a:off x="272629" y="1237970"/>
            <a:ext cx="4040188" cy="416859"/>
          </a:xfrm>
        </p:spPr>
        <p:txBody>
          <a:bodyPr/>
          <a:lstStyle/>
          <a:p>
            <a:r>
              <a:rPr lang="da-DK" sz="1800" b="0" dirty="0">
                <a:solidFill>
                  <a:schemeClr val="bg1"/>
                </a:solidFill>
                <a:latin typeface="Source Sans Pro" panose="020B0503030403020204" pitchFamily="34" charset="0"/>
                <a:ea typeface="Source Sans Pro" panose="020B0503030403020204" pitchFamily="34" charset="0"/>
              </a:rPr>
              <a:t>INDSATSOMRÅDER</a:t>
            </a:r>
          </a:p>
        </p:txBody>
      </p:sp>
      <p:sp>
        <p:nvSpPr>
          <p:cNvPr id="4" name="Pladsholder til indhold 3">
            <a:extLst>
              <a:ext uri="{FF2B5EF4-FFF2-40B4-BE49-F238E27FC236}">
                <a16:creationId xmlns:a16="http://schemas.microsoft.com/office/drawing/2014/main" id="{1F935C6F-2648-32A5-2039-B73E70FE4703}"/>
              </a:ext>
            </a:extLst>
          </p:cNvPr>
          <p:cNvSpPr>
            <a:spLocks noGrp="1"/>
          </p:cNvSpPr>
          <p:nvPr>
            <p:ph sz="half" idx="2"/>
          </p:nvPr>
        </p:nvSpPr>
        <p:spPr>
          <a:xfrm>
            <a:off x="272629" y="1654829"/>
            <a:ext cx="3768212" cy="2581837"/>
          </a:xfrm>
        </p:spPr>
        <p:txBody>
          <a:bodyPr/>
          <a:lstStyle/>
          <a:p>
            <a:pPr marL="0" indent="0" fontAlgn="t">
              <a:buNone/>
            </a:pPr>
            <a:r>
              <a:rPr lang="da-DK" sz="950" b="1" dirty="0">
                <a:solidFill>
                  <a:srgbClr val="EFECDC"/>
                </a:solidFill>
                <a:latin typeface="Source Sans Pro" panose="020B0503030403020204" pitchFamily="34" charset="0"/>
                <a:ea typeface="Source Sans Pro" panose="020B0503030403020204" pitchFamily="34" charset="0"/>
                <a:cs typeface="Arial" panose="020B0604020202020204" pitchFamily="34" charset="0"/>
              </a:rPr>
              <a:t>1:1 VIRKSOMHEDSBESØG </a:t>
            </a:r>
          </a:p>
          <a:p>
            <a:pPr marL="0" indent="0" fontAlgn="t">
              <a:buNone/>
            </a:pPr>
            <a:r>
              <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Synlig erhvervsservice og dialog om lokale rammevilkår og virksomhedernes udfordringer og behov styrker det lokale erhvervsklima og sikrer ambassadører og samarbejdspartnere i det lokale erhvervsliv.</a:t>
            </a:r>
          </a:p>
          <a:p>
            <a:pPr marL="0" indent="0">
              <a:buNone/>
            </a:pPr>
            <a:endParaRPr lang="da-DK" sz="950" b="1"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indent="0">
              <a:buNone/>
            </a:pPr>
            <a:r>
              <a:rPr lang="da-DK" sz="950" b="1" dirty="0">
                <a:solidFill>
                  <a:srgbClr val="EFECDC"/>
                </a:solidFill>
                <a:latin typeface="Source Sans Pro" panose="020B0503030403020204" pitchFamily="34" charset="0"/>
                <a:ea typeface="Source Sans Pro" panose="020B0503030403020204" pitchFamily="34" charset="0"/>
                <a:cs typeface="Arial" panose="020B0604020202020204" pitchFamily="34" charset="0"/>
              </a:rPr>
              <a:t>ÉN INDGANG OG SERVICE I SAGSBEHANDLINGEN</a:t>
            </a:r>
          </a:p>
          <a:p>
            <a:pPr marL="0" indent="0" fontAlgn="t">
              <a:buNone/>
            </a:pPr>
            <a:r>
              <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Næstved Erhvervs rolle som virksomhedernes brobygger til kommunens sagsbehandlermiljøer og ledelse styrker virksomhedernes oplevelse af hurtig og håndholdt adgang til hjælp og kommunal service. Det gælder lokale virksomheder som virksomheder udefra.</a:t>
            </a:r>
          </a:p>
        </p:txBody>
      </p:sp>
      <p:pic>
        <p:nvPicPr>
          <p:cNvPr id="7" name="Billede 6">
            <a:extLst>
              <a:ext uri="{FF2B5EF4-FFF2-40B4-BE49-F238E27FC236}">
                <a16:creationId xmlns:a16="http://schemas.microsoft.com/office/drawing/2014/main" id="{D2AF60FB-0EC9-C0C0-737B-FDD6BF6EC63D}"/>
              </a:ext>
            </a:extLst>
          </p:cNvPr>
          <p:cNvPicPr>
            <a:picLocks noChangeAspect="1"/>
          </p:cNvPicPr>
          <p:nvPr/>
        </p:nvPicPr>
        <p:blipFill rotWithShape="1">
          <a:blip r:embed="rId2"/>
          <a:srcRect b="19713"/>
          <a:stretch/>
        </p:blipFill>
        <p:spPr>
          <a:xfrm>
            <a:off x="235325" y="281622"/>
            <a:ext cx="847165" cy="794141"/>
          </a:xfrm>
          <a:prstGeom prst="rect">
            <a:avLst/>
          </a:prstGeom>
        </p:spPr>
      </p:pic>
      <p:sp>
        <p:nvSpPr>
          <p:cNvPr id="8" name="Pladsholder til indhold 3">
            <a:extLst>
              <a:ext uri="{FF2B5EF4-FFF2-40B4-BE49-F238E27FC236}">
                <a16:creationId xmlns:a16="http://schemas.microsoft.com/office/drawing/2014/main" id="{080E4AAA-8ABF-7710-6A9D-70430387C623}"/>
              </a:ext>
            </a:extLst>
          </p:cNvPr>
          <p:cNvSpPr txBox="1">
            <a:spLocks/>
          </p:cNvSpPr>
          <p:nvPr/>
        </p:nvSpPr>
        <p:spPr>
          <a:xfrm>
            <a:off x="4094350" y="1654828"/>
            <a:ext cx="3768212" cy="2581837"/>
          </a:xfrm>
          <a:prstGeom prst="rect">
            <a:avLst/>
          </a:prstGeom>
        </p:spPr>
        <p:txBody>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fontAlgn="t">
              <a:buNone/>
            </a:pPr>
            <a:r>
              <a:rPr lang="da-DK" sz="950" b="1" dirty="0">
                <a:solidFill>
                  <a:srgbClr val="EFECDC"/>
                </a:solidFill>
                <a:latin typeface="Source Sans Pro" panose="020B0503030403020204" pitchFamily="34" charset="0"/>
                <a:ea typeface="Source Sans Pro" panose="020B0503030403020204" pitchFamily="34" charset="0"/>
                <a:cs typeface="Arial" panose="020B0604020202020204" pitchFamily="34" charset="0"/>
              </a:rPr>
              <a:t>EVENTS</a:t>
            </a:r>
          </a:p>
          <a:p>
            <a:pPr marL="0" indent="0" fontAlgn="t">
              <a:buNone/>
            </a:pPr>
            <a:r>
              <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Vores events skaber netværk, inspiration og er anledninger til at kommunikere, at i Næstved interesserer kommune og erhvervsliv sig for hinanden, og de står sammen om at skabe det gode lokale erhvervsklima.</a:t>
            </a:r>
          </a:p>
          <a:p>
            <a:pPr marL="0" indent="0" fontAlgn="t">
              <a:buNone/>
            </a:pPr>
            <a:endPar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indent="0" fontAlgn="t">
              <a:buNone/>
            </a:pPr>
            <a:r>
              <a:rPr lang="da-DK" sz="950" b="1" dirty="0">
                <a:solidFill>
                  <a:srgbClr val="EFECDC"/>
                </a:solidFill>
                <a:latin typeface="Source Sans Pro" panose="020B0503030403020204" pitchFamily="34" charset="0"/>
                <a:ea typeface="Source Sans Pro" panose="020B0503030403020204" pitchFamily="34" charset="0"/>
                <a:cs typeface="Arial" panose="020B0604020202020204" pitchFamily="34" charset="0"/>
              </a:rPr>
              <a:t>NÆSTVED ERHVERV – KUNDETILFREDSHED OG IMAGE</a:t>
            </a:r>
          </a:p>
          <a:p>
            <a:pPr marL="0" indent="0" fontAlgn="t">
              <a:buNone/>
            </a:pPr>
            <a:r>
              <a:rPr lang="da-DK" sz="95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Næstved Erhvervs performance og image er afgørende for, at vi lykkes med målsætninger om virksomhedsudvikling, jobskabelse og Næstveds image som erhvervskommune.</a:t>
            </a:r>
          </a:p>
        </p:txBody>
      </p:sp>
    </p:spTree>
    <p:extLst>
      <p:ext uri="{BB962C8B-B14F-4D97-AF65-F5344CB8AC3E}">
        <p14:creationId xmlns:p14="http://schemas.microsoft.com/office/powerpoint/2010/main" val="380790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el 10">
            <a:extLst>
              <a:ext uri="{FF2B5EF4-FFF2-40B4-BE49-F238E27FC236}">
                <a16:creationId xmlns:a16="http://schemas.microsoft.com/office/drawing/2014/main" id="{03FA7361-9574-7086-2954-2F6DEC2E4AA6}"/>
              </a:ext>
            </a:extLst>
          </p:cNvPr>
          <p:cNvGraphicFramePr>
            <a:graphicFrameLocks noGrp="1"/>
          </p:cNvGraphicFramePr>
          <p:nvPr>
            <p:extLst>
              <p:ext uri="{D42A27DB-BD31-4B8C-83A1-F6EECF244321}">
                <p14:modId xmlns:p14="http://schemas.microsoft.com/office/powerpoint/2010/main" val="1500124253"/>
              </p:ext>
            </p:extLst>
          </p:nvPr>
        </p:nvGraphicFramePr>
        <p:xfrm>
          <a:off x="342900" y="1238810"/>
          <a:ext cx="7503458" cy="3025140"/>
        </p:xfrm>
        <a:graphic>
          <a:graphicData uri="http://schemas.openxmlformats.org/drawingml/2006/table">
            <a:tbl>
              <a:tblPr firstRow="1" bandRow="1">
                <a:tableStyleId>{2D5ABB26-0587-4C30-8999-92F81FD0307C}</a:tableStyleId>
              </a:tblPr>
              <a:tblGrid>
                <a:gridCol w="1316281">
                  <a:extLst>
                    <a:ext uri="{9D8B030D-6E8A-4147-A177-3AD203B41FA5}">
                      <a16:colId xmlns:a16="http://schemas.microsoft.com/office/drawing/2014/main" val="537512004"/>
                    </a:ext>
                  </a:extLst>
                </a:gridCol>
                <a:gridCol w="3042560">
                  <a:extLst>
                    <a:ext uri="{9D8B030D-6E8A-4147-A177-3AD203B41FA5}">
                      <a16:colId xmlns:a16="http://schemas.microsoft.com/office/drawing/2014/main" val="1209671586"/>
                    </a:ext>
                  </a:extLst>
                </a:gridCol>
                <a:gridCol w="1292992">
                  <a:extLst>
                    <a:ext uri="{9D8B030D-6E8A-4147-A177-3AD203B41FA5}">
                      <a16:colId xmlns:a16="http://schemas.microsoft.com/office/drawing/2014/main" val="2205819503"/>
                    </a:ext>
                  </a:extLst>
                </a:gridCol>
                <a:gridCol w="1051257">
                  <a:extLst>
                    <a:ext uri="{9D8B030D-6E8A-4147-A177-3AD203B41FA5}">
                      <a16:colId xmlns:a16="http://schemas.microsoft.com/office/drawing/2014/main" val="20003"/>
                    </a:ext>
                  </a:extLst>
                </a:gridCol>
                <a:gridCol w="800368">
                  <a:extLst>
                    <a:ext uri="{9D8B030D-6E8A-4147-A177-3AD203B41FA5}">
                      <a16:colId xmlns:a16="http://schemas.microsoft.com/office/drawing/2014/main" val="20004"/>
                    </a:ext>
                  </a:extLst>
                </a:gridCol>
              </a:tblGrid>
              <a:tr h="189695">
                <a:tc>
                  <a:txBody>
                    <a:bodyPr/>
                    <a:lstStyle/>
                    <a:p>
                      <a:r>
                        <a:rPr lang="da-DK" sz="950" b="0" dirty="0">
                          <a:solidFill>
                            <a:srgbClr val="EFECDC"/>
                          </a:solidFill>
                          <a:latin typeface="Source Sans Pro" panose="020B0503030403020204" pitchFamily="34" charset="0"/>
                          <a:ea typeface="Source Sans Pro" panose="020B0503030403020204" pitchFamily="34" charset="0"/>
                        </a:rPr>
                        <a:t>INDSATSOMRÅDER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AKTIVITETER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MÅL 2024</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TIDSFORBRUG</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BUDGET</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9345333"/>
                  </a:ext>
                </a:extLst>
              </a:tr>
              <a:tr h="415869">
                <a:tc>
                  <a:txBody>
                    <a:bodyPr/>
                    <a:lstStyle/>
                    <a:p>
                      <a:r>
                        <a:rPr lang="da-DK" sz="950" b="0" dirty="0">
                          <a:solidFill>
                            <a:schemeClr val="bg1"/>
                          </a:solidFill>
                          <a:latin typeface="Source Sans Pro" panose="020B0503030403020204" pitchFamily="34" charset="0"/>
                          <a:ea typeface="Source Sans Pro" panose="020B0503030403020204" pitchFamily="34" charset="0"/>
                        </a:rPr>
                        <a:t>1:1 VIRKSOMHEDSBESØG</a:t>
                      </a:r>
                    </a:p>
                    <a:p>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chemeClr val="bg1"/>
                          </a:solidFill>
                          <a:latin typeface="Source Sans Pro" panose="020B0503030403020204" pitchFamily="34" charset="0"/>
                          <a:ea typeface="Source Sans Pro" panose="020B0503030403020204" pitchFamily="34" charset="0"/>
                        </a:rPr>
                        <a:t>Virksomhedsbesøg i alt</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rPr>
                        <a:t>Detail:</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rPr>
                        <a:t>SMV:</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dirty="0">
                          <a:solidFill>
                            <a:schemeClr val="bg1"/>
                          </a:solidFill>
                          <a:latin typeface="Source Sans Pro" panose="020B0503030403020204" pitchFamily="34" charset="0"/>
                          <a:ea typeface="Source Sans Pro" panose="020B0503030403020204" pitchFamily="34" charset="0"/>
                        </a:rPr>
                        <a:t>Arbejdskraftalliancen: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dirty="0">
                          <a:solidFill>
                            <a:schemeClr val="bg1"/>
                          </a:solidFill>
                          <a:latin typeface="Source Sans Pro" panose="020B0503030403020204" pitchFamily="34" charset="0"/>
                          <a:ea typeface="Source Sans Pro" panose="020B0503030403020204" pitchFamily="34" charset="0"/>
                        </a:rPr>
                        <a:t>Invest IN Næstved: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dirty="0">
                          <a:solidFill>
                            <a:schemeClr val="bg1"/>
                          </a:solidFill>
                          <a:latin typeface="Source Sans Pro" panose="020B0503030403020204" pitchFamily="34" charset="0"/>
                          <a:ea typeface="Source Sans Pro" panose="020B0503030403020204" pitchFamily="34" charset="0"/>
                        </a:rPr>
                        <a:t>Øvrige besøg:</a:t>
                      </a: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chemeClr val="bg1"/>
                          </a:solidFill>
                          <a:latin typeface="Source Sans Pro" panose="020B0503030403020204" pitchFamily="34" charset="0"/>
                          <a:ea typeface="Source Sans Pro" panose="020B0503030403020204" pitchFamily="34" charset="0"/>
                        </a:rPr>
                        <a:t>270 besøg</a:t>
                      </a:r>
                    </a:p>
                    <a:p>
                      <a:r>
                        <a:rPr lang="da-DK" sz="950" b="0" dirty="0">
                          <a:solidFill>
                            <a:schemeClr val="bg1"/>
                          </a:solidFill>
                          <a:latin typeface="Source Sans Pro" panose="020B0503030403020204" pitchFamily="34" charset="0"/>
                          <a:ea typeface="Source Sans Pro" panose="020B0503030403020204" pitchFamily="34" charset="0"/>
                        </a:rPr>
                        <a:t>80 besøg</a:t>
                      </a:r>
                    </a:p>
                    <a:p>
                      <a:r>
                        <a:rPr lang="da-DK" sz="950" b="0" dirty="0">
                          <a:solidFill>
                            <a:schemeClr val="bg1"/>
                          </a:solidFill>
                          <a:latin typeface="Source Sans Pro" panose="020B0503030403020204" pitchFamily="34" charset="0"/>
                          <a:ea typeface="Source Sans Pro" panose="020B0503030403020204" pitchFamily="34" charset="0"/>
                        </a:rPr>
                        <a:t>70 besøg</a:t>
                      </a:r>
                    </a:p>
                    <a:p>
                      <a:r>
                        <a:rPr lang="da-DK" sz="950" b="0" dirty="0">
                          <a:solidFill>
                            <a:schemeClr val="bg1"/>
                          </a:solidFill>
                          <a:latin typeface="Source Sans Pro" panose="020B0503030403020204" pitchFamily="34" charset="0"/>
                          <a:ea typeface="Source Sans Pro" panose="020B0503030403020204" pitchFamily="34" charset="0"/>
                        </a:rPr>
                        <a:t>40 besøg</a:t>
                      </a:r>
                    </a:p>
                    <a:p>
                      <a:r>
                        <a:rPr lang="da-DK" sz="950" b="0" dirty="0">
                          <a:solidFill>
                            <a:schemeClr val="bg1"/>
                          </a:solidFill>
                          <a:latin typeface="Source Sans Pro" panose="020B0503030403020204" pitchFamily="34" charset="0"/>
                          <a:ea typeface="Source Sans Pro" panose="020B0503030403020204" pitchFamily="34" charset="0"/>
                        </a:rPr>
                        <a:t>50 besøg</a:t>
                      </a:r>
                    </a:p>
                    <a:p>
                      <a:r>
                        <a:rPr lang="da-DK" sz="950" b="0" dirty="0">
                          <a:solidFill>
                            <a:schemeClr val="bg1"/>
                          </a:solidFill>
                          <a:latin typeface="Source Sans Pro" panose="020B0503030403020204" pitchFamily="34" charset="0"/>
                          <a:ea typeface="Source Sans Pro" panose="020B0503030403020204" pitchFamily="34" charset="0"/>
                        </a:rPr>
                        <a:t>30 besøg</a:t>
                      </a: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39191535"/>
                  </a:ext>
                </a:extLst>
              </a:tr>
              <a:tr h="787963">
                <a:tc>
                  <a:txBody>
                    <a:bodyPr/>
                    <a:lstStyle/>
                    <a:p>
                      <a:pPr marL="0" indent="0">
                        <a:buFont typeface="Arial" panose="020B0604020202020204" pitchFamily="34" charset="0"/>
                        <a:buNone/>
                      </a:pPr>
                      <a:r>
                        <a:rPr lang="da-DK" sz="950" b="0" kern="1200" dirty="0">
                          <a:solidFill>
                            <a:schemeClr val="bg1"/>
                          </a:solidFill>
                          <a:latin typeface="Source Sans Pro" panose="020B0503030403020204" pitchFamily="34" charset="0"/>
                          <a:ea typeface="Source Sans Pro" panose="020B0503030403020204" pitchFamily="34" charset="0"/>
                        </a:rPr>
                        <a:t>KOMMUNIKATION </a:t>
                      </a:r>
                    </a:p>
                    <a:p>
                      <a:pPr marL="0" indent="0">
                        <a:buFont typeface="Arial" panose="020B0604020202020204" pitchFamily="34" charset="0"/>
                        <a:buNone/>
                      </a:pP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baseline="0" dirty="0">
                          <a:solidFill>
                            <a:schemeClr val="bg1"/>
                          </a:solidFill>
                          <a:latin typeface="Source Sans Pro" panose="020B0503030403020204" pitchFamily="34" charset="0"/>
                          <a:ea typeface="Source Sans Pro" panose="020B0503030403020204" pitchFamily="34" charset="0"/>
                        </a:rPr>
                        <a:t>Kampagner, markedsføring af egne tilbud,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dirty="0">
                          <a:solidFill>
                            <a:schemeClr val="bg1"/>
                          </a:solidFill>
                          <a:latin typeface="Source Sans Pro" panose="020B0503030403020204" pitchFamily="34" charset="0"/>
                          <a:ea typeface="Source Sans Pro" panose="020B0503030403020204" pitchFamily="34" charset="0"/>
                        </a:rPr>
                        <a:t>Podcasts – nyt medie</a:t>
                      </a:r>
                      <a:endParaRPr lang="da-DK" sz="950" b="0" baseline="0" dirty="0">
                        <a:solidFill>
                          <a:schemeClr val="bg1"/>
                        </a:solidFill>
                        <a:latin typeface="Source Sans Pro" panose="020B0503030403020204" pitchFamily="34" charset="0"/>
                        <a:ea typeface="Source Sans Pro" panose="020B0503030403020204" pitchFamily="34" charset="0"/>
                      </a:endParaRP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rPr>
                        <a:t>Nyhedsbreve:</a:t>
                      </a:r>
                    </a:p>
                    <a:p>
                      <a:pPr marL="628650" lvl="1" indent="-171450">
                        <a:buFont typeface="Arial" panose="020B0604020202020204" pitchFamily="34" charset="0"/>
                        <a:buChar char="•"/>
                      </a:pPr>
                      <a:r>
                        <a:rPr lang="da-DK" sz="950" b="0" baseline="0" dirty="0">
                          <a:solidFill>
                            <a:schemeClr val="bg1"/>
                          </a:solidFill>
                          <a:latin typeface="Source Sans Pro" panose="020B0503030403020204" pitchFamily="34" charset="0"/>
                          <a:ea typeface="Source Sans Pro" panose="020B0503030403020204" pitchFamily="34" charset="0"/>
                        </a:rPr>
                        <a:t>Åbningsrate:</a:t>
                      </a:r>
                    </a:p>
                    <a:p>
                      <a:pPr marL="628650" lvl="1" indent="-171450">
                        <a:buFont typeface="Arial" panose="020B0604020202020204" pitchFamily="34" charset="0"/>
                        <a:buChar char="•"/>
                      </a:pPr>
                      <a:r>
                        <a:rPr lang="da-DK" sz="950" b="0" baseline="0" dirty="0">
                          <a:solidFill>
                            <a:schemeClr val="bg1"/>
                          </a:solidFill>
                          <a:latin typeface="Source Sans Pro" panose="020B0503030403020204" pitchFamily="34" charset="0"/>
                          <a:ea typeface="Source Sans Pro" panose="020B0503030403020204" pitchFamily="34" charset="0"/>
                        </a:rPr>
                        <a:t>Abonnenter:</a:t>
                      </a:r>
                    </a:p>
                    <a:p>
                      <a:pPr marL="171450" lvl="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rPr>
                        <a:t>Sociale medier</a:t>
                      </a:r>
                    </a:p>
                    <a:p>
                      <a:pPr marL="628650" lvl="1" indent="-171450">
                        <a:buFont typeface="Arial" panose="020B0604020202020204" pitchFamily="34" charset="0"/>
                        <a:buChar char="•"/>
                      </a:pPr>
                      <a:r>
                        <a:rPr lang="da-DK" sz="950" b="0" baseline="0" dirty="0">
                          <a:solidFill>
                            <a:schemeClr val="bg1"/>
                          </a:solidFill>
                          <a:latin typeface="Source Sans Pro" panose="020B0503030403020204" pitchFamily="34" charset="0"/>
                          <a:ea typeface="Source Sans Pro" panose="020B0503030403020204" pitchFamily="34" charset="0"/>
                        </a:rPr>
                        <a:t>LinkedIn:</a:t>
                      </a:r>
                    </a:p>
                    <a:p>
                      <a:pPr marL="628650" lvl="1" indent="-171450">
                        <a:buFont typeface="Arial" panose="020B0604020202020204" pitchFamily="34" charset="0"/>
                        <a:buChar char="•"/>
                      </a:pPr>
                      <a:r>
                        <a:rPr lang="da-DK" sz="950" b="0" baseline="0" dirty="0">
                          <a:solidFill>
                            <a:schemeClr val="bg1"/>
                          </a:solidFill>
                          <a:latin typeface="Source Sans Pro" panose="020B0503030403020204" pitchFamily="34" charset="0"/>
                          <a:ea typeface="Source Sans Pro" panose="020B0503030403020204" pitchFamily="34" charset="0"/>
                        </a:rPr>
                        <a:t>Facebook:</a:t>
                      </a:r>
                    </a:p>
                    <a:p>
                      <a:pPr marL="171450" lvl="0" indent="-171450">
                        <a:buFont typeface="Arial" panose="020B0604020202020204" pitchFamily="34" charset="0"/>
                        <a:buChar char="•"/>
                      </a:pPr>
                      <a:r>
                        <a:rPr lang="da-DK" sz="950" b="0" kern="1200" dirty="0">
                          <a:solidFill>
                            <a:schemeClr val="bg1"/>
                          </a:solidFill>
                          <a:latin typeface="Source Sans Pro" panose="020B0503030403020204" pitchFamily="34" charset="0"/>
                          <a:ea typeface="Source Sans Pro" panose="020B0503030403020204" pitchFamily="34" charset="0"/>
                        </a:rPr>
                        <a:t>Arbejdskraftalliancens hjemmeside</a:t>
                      </a:r>
                    </a:p>
                    <a:p>
                      <a:pPr marL="171450" lvl="0" indent="-171450">
                        <a:buFont typeface="Arial" panose="020B0604020202020204" pitchFamily="34" charset="0"/>
                        <a:buChar char="•"/>
                      </a:pPr>
                      <a:r>
                        <a:rPr lang="da-DK" sz="950" b="0" kern="1200" dirty="0">
                          <a:solidFill>
                            <a:schemeClr val="bg1"/>
                          </a:solidFill>
                          <a:latin typeface="Source Sans Pro" panose="020B0503030403020204" pitchFamily="34" charset="0"/>
                          <a:ea typeface="Source Sans Pro" panose="020B0503030403020204" pitchFamily="34" charset="0"/>
                        </a:rPr>
                        <a:t>Kursus: Kreativ annoncering og kampagnetænkning</a:t>
                      </a:r>
                    </a:p>
                    <a:p>
                      <a:pPr marL="171450" lvl="0" indent="-171450">
                        <a:buFont typeface="Arial" panose="020B0604020202020204" pitchFamily="34" charset="0"/>
                        <a:buChar char="•"/>
                      </a:pPr>
                      <a:r>
                        <a:rPr lang="da-DK" sz="950" b="0" kern="1200" dirty="0">
                          <a:solidFill>
                            <a:schemeClr val="bg1"/>
                          </a:solidFill>
                          <a:latin typeface="Source Sans Pro" panose="020B0503030403020204" pitchFamily="34" charset="0"/>
                          <a:ea typeface="Source Sans Pro" panose="020B0503030403020204" pitchFamily="34" charset="0"/>
                        </a:rPr>
                        <a:t>Kursus: LinkedIn: Branding, social </a:t>
                      </a:r>
                      <a:r>
                        <a:rPr lang="da-DK" sz="950" b="0" kern="1200" dirty="0" err="1">
                          <a:solidFill>
                            <a:schemeClr val="bg1"/>
                          </a:solidFill>
                          <a:latin typeface="Source Sans Pro" panose="020B0503030403020204" pitchFamily="34" charset="0"/>
                          <a:ea typeface="Source Sans Pro" panose="020B0503030403020204" pitchFamily="34" charset="0"/>
                        </a:rPr>
                        <a:t>selling</a:t>
                      </a:r>
                      <a:r>
                        <a:rPr lang="da-DK" sz="950" b="0" kern="1200" dirty="0">
                          <a:solidFill>
                            <a:schemeClr val="bg1"/>
                          </a:solidFill>
                          <a:latin typeface="Source Sans Pro" panose="020B0503030403020204" pitchFamily="34" charset="0"/>
                          <a:ea typeface="Source Sans Pro" panose="020B0503030403020204" pitchFamily="34" charset="0"/>
                        </a:rPr>
                        <a:t> og personligt brand</a:t>
                      </a: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950" b="0" baseline="0" dirty="0">
                          <a:solidFill>
                            <a:schemeClr val="bg1"/>
                          </a:solidFill>
                          <a:latin typeface="Source Sans Pro" panose="020B0503030403020204" pitchFamily="34" charset="0"/>
                          <a:ea typeface="Source Sans Pro" panose="020B0503030403020204" pitchFamily="34" charset="0"/>
                        </a:rPr>
                        <a:t>50 kampagner</a:t>
                      </a:r>
                      <a:endParaRPr lang="da-DK" sz="950" b="0" dirty="0">
                        <a:solidFill>
                          <a:schemeClr val="bg1"/>
                        </a:solidFill>
                        <a:latin typeface="Source Sans Pro" panose="020B0503030403020204" pitchFamily="34" charset="0"/>
                        <a:ea typeface="Source Sans Pro" panose="020B0503030403020204" pitchFamily="34" charset="0"/>
                      </a:endParaRPr>
                    </a:p>
                    <a:p>
                      <a:r>
                        <a:rPr lang="da-DK" sz="950" b="0" dirty="0">
                          <a:solidFill>
                            <a:schemeClr val="bg1"/>
                          </a:solidFill>
                          <a:latin typeface="Source Sans Pro" panose="020B0503030403020204" pitchFamily="34" charset="0"/>
                          <a:ea typeface="Source Sans Pro" panose="020B0503030403020204" pitchFamily="34" charset="0"/>
                        </a:rPr>
                        <a:t>6-7 podcasts</a:t>
                      </a:r>
                    </a:p>
                    <a:p>
                      <a:r>
                        <a:rPr lang="da-DK" sz="950" b="0" dirty="0">
                          <a:solidFill>
                            <a:schemeClr val="bg1"/>
                          </a:solidFill>
                          <a:latin typeface="Source Sans Pro" panose="020B0503030403020204" pitchFamily="34" charset="0"/>
                          <a:ea typeface="Source Sans Pro" panose="020B0503030403020204" pitchFamily="34" charset="0"/>
                        </a:rPr>
                        <a:t>20 Nyhedsbreve </a:t>
                      </a:r>
                    </a:p>
                    <a:p>
                      <a:r>
                        <a:rPr lang="da-DK" sz="950" b="0" dirty="0">
                          <a:solidFill>
                            <a:schemeClr val="bg1"/>
                          </a:solidFill>
                          <a:latin typeface="Source Sans Pro" panose="020B0503030403020204" pitchFamily="34" charset="0"/>
                          <a:ea typeface="Source Sans Pro" panose="020B0503030403020204" pitchFamily="34" charset="0"/>
                        </a:rPr>
                        <a:t>40%</a:t>
                      </a:r>
                    </a:p>
                    <a:p>
                      <a:r>
                        <a:rPr lang="da-DK" sz="950" b="0" dirty="0">
                          <a:solidFill>
                            <a:schemeClr val="bg1"/>
                          </a:solidFill>
                          <a:latin typeface="Source Sans Pro" panose="020B0503030403020204" pitchFamily="34" charset="0"/>
                          <a:ea typeface="Source Sans Pro" panose="020B0503030403020204" pitchFamily="34" charset="0"/>
                        </a:rPr>
                        <a:t>1600</a:t>
                      </a:r>
                    </a:p>
                    <a:p>
                      <a:endParaRPr lang="da-DK" sz="950" b="0" dirty="0">
                        <a:solidFill>
                          <a:schemeClr val="bg1"/>
                        </a:solidFill>
                        <a:latin typeface="Source Sans Pro" panose="020B0503030403020204" pitchFamily="34" charset="0"/>
                        <a:ea typeface="Source Sans Pro" panose="020B0503030403020204" pitchFamily="34" charset="0"/>
                      </a:endParaRPr>
                    </a:p>
                    <a:p>
                      <a:r>
                        <a:rPr lang="da-DK" sz="950" b="0" dirty="0">
                          <a:solidFill>
                            <a:schemeClr val="bg1"/>
                          </a:solidFill>
                          <a:latin typeface="Source Sans Pro" panose="020B0503030403020204" pitchFamily="34" charset="0"/>
                          <a:ea typeface="Source Sans Pro" panose="020B0503030403020204" pitchFamily="34" charset="0"/>
                        </a:rPr>
                        <a:t>2170 (+200) følgere</a:t>
                      </a:r>
                    </a:p>
                    <a:p>
                      <a:r>
                        <a:rPr lang="da-DK" sz="950" b="0" baseline="0" dirty="0">
                          <a:solidFill>
                            <a:schemeClr val="bg1"/>
                          </a:solidFill>
                          <a:latin typeface="Source Sans Pro" panose="020B0503030403020204" pitchFamily="34" charset="0"/>
                          <a:ea typeface="Source Sans Pro" panose="020B0503030403020204" pitchFamily="34" charset="0"/>
                        </a:rPr>
                        <a:t>1860 (+50) følgere</a:t>
                      </a:r>
                    </a:p>
                    <a:p>
                      <a:endParaRPr lang="da-DK" sz="950" b="0" baseline="0" dirty="0">
                        <a:solidFill>
                          <a:schemeClr val="bg1"/>
                        </a:solidFill>
                        <a:latin typeface="Source Sans Pro" panose="020B0503030403020204" pitchFamily="34" charset="0"/>
                        <a:ea typeface="Source Sans Pro" panose="020B0503030403020204" pitchFamily="34" charset="0"/>
                      </a:endParaRPr>
                    </a:p>
                    <a:p>
                      <a:r>
                        <a:rPr lang="da-DK" sz="950" b="0" baseline="0" dirty="0">
                          <a:solidFill>
                            <a:schemeClr val="bg1"/>
                          </a:solidFill>
                          <a:latin typeface="Source Sans Pro" panose="020B0503030403020204" pitchFamily="34" charset="0"/>
                          <a:ea typeface="Source Sans Pro" panose="020B0503030403020204" pitchFamily="34" charset="0"/>
                        </a:rPr>
                        <a:t>20 deltagere</a:t>
                      </a:r>
                    </a:p>
                    <a:p>
                      <a:r>
                        <a:rPr lang="da-DK" sz="950" b="0" baseline="0" dirty="0">
                          <a:solidFill>
                            <a:schemeClr val="bg1"/>
                          </a:solidFill>
                          <a:latin typeface="Source Sans Pro" panose="020B0503030403020204" pitchFamily="34" charset="0"/>
                          <a:ea typeface="Source Sans Pro" panose="020B0503030403020204" pitchFamily="34" charset="0"/>
                        </a:rPr>
                        <a:t>20 deltagere</a:t>
                      </a:r>
                      <a:endPar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da-DK" sz="950" b="0" dirty="0">
                          <a:solidFill>
                            <a:schemeClr val="bg1"/>
                          </a:solidFill>
                          <a:latin typeface="Source Sans Pro" panose="020B0503030403020204" pitchFamily="34" charset="0"/>
                          <a:ea typeface="Source Sans Pro" panose="020B0503030403020204" pitchFamily="34" charset="0"/>
                        </a:rPr>
                        <a:t>500 timer</a:t>
                      </a:r>
                    </a:p>
                    <a:p>
                      <a:pPr algn="r"/>
                      <a:r>
                        <a:rPr lang="da-DK" sz="950" b="0" dirty="0">
                          <a:solidFill>
                            <a:schemeClr val="bg1"/>
                          </a:solidFill>
                          <a:latin typeface="Source Sans Pro" panose="020B0503030403020204" pitchFamily="34" charset="0"/>
                          <a:ea typeface="Source Sans Pro" panose="020B0503030403020204" pitchFamily="34" charset="0"/>
                        </a:rPr>
                        <a:t>200 timer</a:t>
                      </a:r>
                    </a:p>
                    <a:p>
                      <a:pPr algn="r"/>
                      <a:r>
                        <a:rPr lang="da-DK" sz="950" b="0" dirty="0">
                          <a:solidFill>
                            <a:schemeClr val="bg1"/>
                          </a:solidFill>
                          <a:latin typeface="Source Sans Pro" panose="020B0503030403020204" pitchFamily="34" charset="0"/>
                          <a:ea typeface="Source Sans Pro" panose="020B0503030403020204" pitchFamily="34" charset="0"/>
                        </a:rPr>
                        <a:t>250 timer</a:t>
                      </a:r>
                    </a:p>
                    <a:p>
                      <a:pPr algn="r"/>
                      <a:endParaRPr lang="da-DK" sz="950" b="0" dirty="0">
                        <a:solidFill>
                          <a:schemeClr val="bg1"/>
                        </a:solidFill>
                        <a:latin typeface="Source Sans Pro" panose="020B0503030403020204" pitchFamily="34" charset="0"/>
                        <a:ea typeface="Source Sans Pro" panose="020B0503030403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endParaRPr>
                    </a:p>
                    <a:p>
                      <a:pPr algn="r"/>
                      <a:r>
                        <a:rPr lang="da-DK" sz="950" b="0" dirty="0">
                          <a:solidFill>
                            <a:schemeClr val="bg1"/>
                          </a:solidFill>
                          <a:latin typeface="Source Sans Pro" panose="020B0503030403020204" pitchFamily="34" charset="0"/>
                          <a:ea typeface="Source Sans Pro" panose="020B0503030403020204" pitchFamily="34" charset="0"/>
                        </a:rPr>
                        <a:t>400 timer</a:t>
                      </a:r>
                    </a:p>
                    <a:p>
                      <a:pPr algn="r"/>
                      <a:endParaRPr lang="da-DK" sz="950" b="0" dirty="0">
                        <a:solidFill>
                          <a:schemeClr val="bg1"/>
                        </a:solidFill>
                        <a:latin typeface="Source Sans Pro" panose="020B0503030403020204" pitchFamily="34" charset="0"/>
                        <a:ea typeface="Source Sans Pro" panose="020B0503030403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endParaRPr>
                    </a:p>
                    <a:p>
                      <a:pPr algn="r"/>
                      <a:r>
                        <a:rPr lang="da-DK" sz="950" b="0" dirty="0">
                          <a:solidFill>
                            <a:schemeClr val="bg1"/>
                          </a:solidFill>
                          <a:latin typeface="Source Sans Pro" panose="020B0503030403020204" pitchFamily="34" charset="0"/>
                          <a:ea typeface="Source Sans Pro" panose="020B0503030403020204" pitchFamily="34" charset="0"/>
                        </a:rPr>
                        <a:t>100 timer</a:t>
                      </a:r>
                    </a:p>
                    <a:p>
                      <a:pPr algn="r"/>
                      <a:r>
                        <a:rPr lang="da-DK" sz="950" b="0" dirty="0">
                          <a:solidFill>
                            <a:schemeClr val="bg1"/>
                          </a:solidFill>
                          <a:latin typeface="Source Sans Pro" panose="020B0503030403020204" pitchFamily="34" charset="0"/>
                          <a:ea typeface="Source Sans Pro" panose="020B0503030403020204" pitchFamily="34" charset="0"/>
                        </a:rPr>
                        <a:t>50 timer</a:t>
                      </a:r>
                    </a:p>
                    <a:p>
                      <a:pPr algn="r"/>
                      <a:r>
                        <a:rPr lang="da-DK" sz="950" b="0" dirty="0">
                          <a:solidFill>
                            <a:schemeClr val="bg1"/>
                          </a:solidFill>
                          <a:latin typeface="Source Sans Pro" panose="020B0503030403020204" pitchFamily="34" charset="0"/>
                          <a:ea typeface="Source Sans Pro" panose="020B0503030403020204" pitchFamily="34" charset="0"/>
                        </a:rPr>
                        <a:t>50 timer</a:t>
                      </a: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da-DK" sz="950" b="0" dirty="0">
                          <a:solidFill>
                            <a:schemeClr val="bg1"/>
                          </a:solidFill>
                          <a:latin typeface="Source Sans Pro" panose="020B0503030403020204" pitchFamily="34" charset="0"/>
                          <a:ea typeface="Source Sans Pro" panose="020B0503030403020204" pitchFamily="34" charset="0"/>
                        </a:rPr>
                        <a:t>15.000 kr.</a:t>
                      </a:r>
                    </a:p>
                    <a:p>
                      <a:pPr algn="r"/>
                      <a:r>
                        <a:rPr lang="da-DK" sz="950" b="0" dirty="0">
                          <a:solidFill>
                            <a:schemeClr val="bg1"/>
                          </a:solidFill>
                          <a:latin typeface="Source Sans Pro" panose="020B0503030403020204" pitchFamily="34" charset="0"/>
                          <a:ea typeface="Source Sans Pro" panose="020B0503030403020204" pitchFamily="34" charset="0"/>
                        </a:rPr>
                        <a:t>10.000 kr.</a:t>
                      </a:r>
                    </a:p>
                    <a:p>
                      <a:pPr algn="r"/>
                      <a:r>
                        <a:rPr lang="da-DK" sz="950" b="0" dirty="0">
                          <a:solidFill>
                            <a:schemeClr val="bg1"/>
                          </a:solidFill>
                          <a:latin typeface="Source Sans Pro" panose="020B0503030403020204" pitchFamily="34" charset="0"/>
                          <a:ea typeface="Source Sans Pro" panose="020B0503030403020204" pitchFamily="34" charset="0"/>
                        </a:rPr>
                        <a:t>5.000 kr.</a:t>
                      </a:r>
                    </a:p>
                    <a:p>
                      <a:pPr algn="r"/>
                      <a:endParaRPr lang="da-DK" sz="950" b="0" dirty="0">
                        <a:solidFill>
                          <a:schemeClr val="bg1"/>
                        </a:solidFill>
                        <a:latin typeface="Source Sans Pro" panose="020B0503030403020204" pitchFamily="34" charset="0"/>
                        <a:ea typeface="Source Sans Pro" panose="020B0503030403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endParaRPr>
                    </a:p>
                    <a:p>
                      <a:pPr marL="0" marR="0" lvl="0" indent="0" algn="r" defTabSz="457200" rtl="0" eaLnBrk="1" fontAlgn="auto" latinLnBrk="0" hangingPunct="1">
                        <a:lnSpc>
                          <a:spcPct val="100000"/>
                        </a:lnSpc>
                        <a:spcBef>
                          <a:spcPts val="0"/>
                        </a:spcBef>
                        <a:spcAft>
                          <a:spcPts val="0"/>
                        </a:spcAft>
                        <a:buClrTx/>
                        <a:buSzTx/>
                        <a:buFontTx/>
                        <a:buNone/>
                        <a:tabLst/>
                        <a:defRPr/>
                      </a:pPr>
                      <a:r>
                        <a:rPr lang="da-DK" sz="950" b="0" dirty="0">
                          <a:solidFill>
                            <a:schemeClr val="bg1"/>
                          </a:solidFill>
                          <a:latin typeface="Source Sans Pro" panose="020B0503030403020204" pitchFamily="34" charset="0"/>
                          <a:ea typeface="Source Sans Pro" panose="020B0503030403020204" pitchFamily="34" charset="0"/>
                        </a:rPr>
                        <a:t>10.000 kr.</a:t>
                      </a:r>
                    </a:p>
                    <a:p>
                      <a:pPr marL="0" marR="0" lvl="0" indent="0" algn="r" defTabSz="457200" rtl="0" eaLnBrk="1" fontAlgn="auto" latinLnBrk="0" hangingPunct="1">
                        <a:lnSpc>
                          <a:spcPct val="100000"/>
                        </a:lnSpc>
                        <a:spcBef>
                          <a:spcPts val="0"/>
                        </a:spcBef>
                        <a:spcAft>
                          <a:spcPts val="0"/>
                        </a:spcAft>
                        <a:buClrTx/>
                        <a:buSzTx/>
                        <a:buFontTx/>
                        <a:buNone/>
                        <a:tabLst/>
                        <a:defRPr/>
                      </a:pPr>
                      <a:endParaRPr lang="da-DK" sz="950" b="0" dirty="0">
                        <a:solidFill>
                          <a:schemeClr val="bg1"/>
                        </a:solidFill>
                        <a:latin typeface="Source Sans Pro" panose="020B0503030403020204" pitchFamily="34" charset="0"/>
                        <a:ea typeface="Source Sans Pro" panose="020B0503030403020204" pitchFamily="34" charset="0"/>
                      </a:endParaRPr>
                    </a:p>
                    <a:p>
                      <a:pPr marL="0" marR="0" lvl="0" indent="0" algn="r" defTabSz="457200" rtl="0" eaLnBrk="1" fontAlgn="auto" latinLnBrk="0" hangingPunct="1">
                        <a:lnSpc>
                          <a:spcPct val="100000"/>
                        </a:lnSpc>
                        <a:spcBef>
                          <a:spcPts val="0"/>
                        </a:spcBef>
                        <a:spcAft>
                          <a:spcPts val="0"/>
                        </a:spcAft>
                        <a:buClrTx/>
                        <a:buSzTx/>
                        <a:buFontTx/>
                        <a:buNone/>
                        <a:tabLst/>
                        <a:defRPr/>
                      </a:pPr>
                      <a:endParaRPr lang="da-DK" sz="950" b="0" dirty="0">
                        <a:solidFill>
                          <a:schemeClr val="bg1"/>
                        </a:solidFill>
                        <a:latin typeface="Source Sans Pro" panose="020B0503030403020204" pitchFamily="34" charset="0"/>
                        <a:ea typeface="Source Sans Pro" panose="020B0503030403020204" pitchFamily="34" charset="0"/>
                      </a:endParaRPr>
                    </a:p>
                    <a:p>
                      <a:pPr marL="0" marR="0" lvl="0" indent="0" algn="r" defTabSz="457200" rtl="0" eaLnBrk="1" fontAlgn="auto" latinLnBrk="0" hangingPunct="1">
                        <a:lnSpc>
                          <a:spcPct val="100000"/>
                        </a:lnSpc>
                        <a:spcBef>
                          <a:spcPts val="0"/>
                        </a:spcBef>
                        <a:spcAft>
                          <a:spcPts val="0"/>
                        </a:spcAft>
                        <a:buClrTx/>
                        <a:buSzTx/>
                        <a:buFontTx/>
                        <a:buNone/>
                        <a:tabLst/>
                        <a:defRPr/>
                      </a:pPr>
                      <a:endParaRPr lang="da-DK" sz="950" b="0" dirty="0">
                        <a:solidFill>
                          <a:schemeClr val="bg1"/>
                        </a:solidFill>
                        <a:latin typeface="Source Sans Pro" panose="020B0503030403020204" pitchFamily="34" charset="0"/>
                        <a:ea typeface="Source Sans Pro" panose="020B0503030403020204" pitchFamily="34" charset="0"/>
                      </a:endParaRPr>
                    </a:p>
                    <a:p>
                      <a:pPr marL="0" marR="0" lvl="0" indent="0" algn="r" defTabSz="457200" rtl="0" eaLnBrk="1" fontAlgn="auto" latinLnBrk="0" hangingPunct="1">
                        <a:lnSpc>
                          <a:spcPct val="100000"/>
                        </a:lnSpc>
                        <a:spcBef>
                          <a:spcPts val="0"/>
                        </a:spcBef>
                        <a:spcAft>
                          <a:spcPts val="0"/>
                        </a:spcAft>
                        <a:buClrTx/>
                        <a:buSzTx/>
                        <a:buFontTx/>
                        <a:buNone/>
                        <a:tabLst/>
                        <a:defRPr/>
                      </a:pPr>
                      <a:r>
                        <a:rPr lang="da-DK" sz="950" b="0" dirty="0">
                          <a:solidFill>
                            <a:schemeClr val="bg1"/>
                          </a:solidFill>
                          <a:latin typeface="Source Sans Pro" panose="020B0503030403020204" pitchFamily="34" charset="0"/>
                          <a:ea typeface="Source Sans Pro" panose="020B0503030403020204" pitchFamily="34" charset="0"/>
                        </a:rPr>
                        <a:t>5.000 kr.</a:t>
                      </a:r>
                    </a:p>
                    <a:p>
                      <a:pPr marL="0" marR="0" lvl="0" indent="0" algn="r" defTabSz="457200" rtl="0" eaLnBrk="1" fontAlgn="auto" latinLnBrk="0" hangingPunct="1">
                        <a:lnSpc>
                          <a:spcPct val="100000"/>
                        </a:lnSpc>
                        <a:spcBef>
                          <a:spcPts val="0"/>
                        </a:spcBef>
                        <a:spcAft>
                          <a:spcPts val="0"/>
                        </a:spcAft>
                        <a:buClrTx/>
                        <a:buSzTx/>
                        <a:buFontTx/>
                        <a:buNone/>
                        <a:tabLst/>
                        <a:defRPr/>
                      </a:pPr>
                      <a:r>
                        <a:rPr lang="da-DK" sz="950" b="0" dirty="0">
                          <a:solidFill>
                            <a:schemeClr val="bg1"/>
                          </a:solidFill>
                          <a:latin typeface="Source Sans Pro" panose="020B0503030403020204" pitchFamily="34" charset="0"/>
                          <a:ea typeface="Source Sans Pro" panose="020B0503030403020204" pitchFamily="34" charset="0"/>
                        </a:rPr>
                        <a:t>5.000 kr.</a:t>
                      </a: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10493560"/>
                  </a:ext>
                </a:extLst>
              </a:tr>
            </a:tbl>
          </a:graphicData>
        </a:graphic>
      </p:graphicFrame>
      <p:sp>
        <p:nvSpPr>
          <p:cNvPr id="8" name="Titel 1">
            <a:extLst>
              <a:ext uri="{FF2B5EF4-FFF2-40B4-BE49-F238E27FC236}">
                <a16:creationId xmlns:a16="http://schemas.microsoft.com/office/drawing/2014/main" id="{4F1976C8-A8B3-8FDE-0C4A-FE74856E2EAE}"/>
              </a:ext>
            </a:extLst>
          </p:cNvPr>
          <p:cNvSpPr>
            <a:spLocks noGrp="1"/>
          </p:cNvSpPr>
          <p:nvPr>
            <p:ph type="title"/>
          </p:nvPr>
        </p:nvSpPr>
        <p:spPr>
          <a:xfrm>
            <a:off x="1072403" y="119414"/>
            <a:ext cx="6999193" cy="1118556"/>
          </a:xfrm>
        </p:spPr>
        <p:txBody>
          <a:bodyPr/>
          <a:lstStyle/>
          <a:p>
            <a:pPr algn="l"/>
            <a:r>
              <a:rPr lang="da-DK" sz="3600" b="1" dirty="0">
                <a:solidFill>
                  <a:schemeClr val="bg1"/>
                </a:solidFill>
                <a:latin typeface="Source Sans Pro" panose="020B0503030403020204" pitchFamily="34" charset="0"/>
                <a:ea typeface="Source Sans Pro" panose="020B0503030403020204" pitchFamily="34" charset="0"/>
              </a:rPr>
              <a:t>STÆRKT ERHVERVSBRAND</a:t>
            </a:r>
            <a:br>
              <a:rPr lang="da-DK" sz="3600" b="1" dirty="0">
                <a:solidFill>
                  <a:schemeClr val="bg1"/>
                </a:solidFill>
                <a:latin typeface="Source Sans Pro" panose="020B0503030403020204" pitchFamily="34" charset="0"/>
                <a:ea typeface="Source Sans Pro" panose="020B0503030403020204" pitchFamily="34" charset="0"/>
              </a:rPr>
            </a:br>
            <a:r>
              <a:rPr lang="da-DK" sz="1600" dirty="0">
                <a:solidFill>
                  <a:srgbClr val="CC6600"/>
                </a:solidFill>
                <a:latin typeface="Source Sans Pro" panose="020B0503030403020204" pitchFamily="34" charset="0"/>
                <a:ea typeface="Source Sans Pro" panose="020B0503030403020204" pitchFamily="34" charset="0"/>
              </a:rPr>
              <a:t>Ambassadører og fortællinger</a:t>
            </a:r>
            <a:endParaRPr lang="da-DK" sz="3600" dirty="0">
              <a:solidFill>
                <a:srgbClr val="CC6600"/>
              </a:solidFill>
              <a:latin typeface="Source Sans Pro" panose="020B0503030403020204" pitchFamily="34" charset="0"/>
              <a:ea typeface="Source Sans Pro" panose="020B0503030403020204" pitchFamily="34" charset="0"/>
            </a:endParaRPr>
          </a:p>
        </p:txBody>
      </p:sp>
      <p:pic>
        <p:nvPicPr>
          <p:cNvPr id="9" name="Billede 8">
            <a:extLst>
              <a:ext uri="{FF2B5EF4-FFF2-40B4-BE49-F238E27FC236}">
                <a16:creationId xmlns:a16="http://schemas.microsoft.com/office/drawing/2014/main" id="{61247256-FEA7-79F7-05F9-2501D44D6708}"/>
              </a:ext>
            </a:extLst>
          </p:cNvPr>
          <p:cNvPicPr>
            <a:picLocks noChangeAspect="1"/>
          </p:cNvPicPr>
          <p:nvPr/>
        </p:nvPicPr>
        <p:blipFill rotWithShape="1">
          <a:blip r:embed="rId2"/>
          <a:srcRect b="19713"/>
          <a:stretch/>
        </p:blipFill>
        <p:spPr>
          <a:xfrm>
            <a:off x="235325" y="281622"/>
            <a:ext cx="847165" cy="794141"/>
          </a:xfrm>
          <a:prstGeom prst="rect">
            <a:avLst/>
          </a:prstGeom>
        </p:spPr>
      </p:pic>
    </p:spTree>
    <p:extLst>
      <p:ext uri="{BB962C8B-B14F-4D97-AF65-F5344CB8AC3E}">
        <p14:creationId xmlns:p14="http://schemas.microsoft.com/office/powerpoint/2010/main" val="3629680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el 10">
            <a:extLst>
              <a:ext uri="{FF2B5EF4-FFF2-40B4-BE49-F238E27FC236}">
                <a16:creationId xmlns:a16="http://schemas.microsoft.com/office/drawing/2014/main" id="{03FA7361-9574-7086-2954-2F6DEC2E4AA6}"/>
              </a:ext>
            </a:extLst>
          </p:cNvPr>
          <p:cNvGraphicFramePr>
            <a:graphicFrameLocks noGrp="1"/>
          </p:cNvGraphicFramePr>
          <p:nvPr>
            <p:extLst>
              <p:ext uri="{D42A27DB-BD31-4B8C-83A1-F6EECF244321}">
                <p14:modId xmlns:p14="http://schemas.microsoft.com/office/powerpoint/2010/main" val="815227101"/>
              </p:ext>
            </p:extLst>
          </p:nvPr>
        </p:nvGraphicFramePr>
        <p:xfrm>
          <a:off x="356347" y="1237970"/>
          <a:ext cx="7463117" cy="2537460"/>
        </p:xfrm>
        <a:graphic>
          <a:graphicData uri="http://schemas.openxmlformats.org/drawingml/2006/table">
            <a:tbl>
              <a:tblPr firstRow="1" bandRow="1">
                <a:tableStyleId>{2D5ABB26-0587-4C30-8999-92F81FD0307C}</a:tableStyleId>
              </a:tblPr>
              <a:tblGrid>
                <a:gridCol w="1309203">
                  <a:extLst>
                    <a:ext uri="{9D8B030D-6E8A-4147-A177-3AD203B41FA5}">
                      <a16:colId xmlns:a16="http://schemas.microsoft.com/office/drawing/2014/main" val="537512004"/>
                    </a:ext>
                  </a:extLst>
                </a:gridCol>
                <a:gridCol w="3026203">
                  <a:extLst>
                    <a:ext uri="{9D8B030D-6E8A-4147-A177-3AD203B41FA5}">
                      <a16:colId xmlns:a16="http://schemas.microsoft.com/office/drawing/2014/main" val="1209671586"/>
                    </a:ext>
                  </a:extLst>
                </a:gridCol>
                <a:gridCol w="1286042">
                  <a:extLst>
                    <a:ext uri="{9D8B030D-6E8A-4147-A177-3AD203B41FA5}">
                      <a16:colId xmlns:a16="http://schemas.microsoft.com/office/drawing/2014/main" val="2205819503"/>
                    </a:ext>
                  </a:extLst>
                </a:gridCol>
                <a:gridCol w="1045605">
                  <a:extLst>
                    <a:ext uri="{9D8B030D-6E8A-4147-A177-3AD203B41FA5}">
                      <a16:colId xmlns:a16="http://schemas.microsoft.com/office/drawing/2014/main" val="20003"/>
                    </a:ext>
                  </a:extLst>
                </a:gridCol>
                <a:gridCol w="796064">
                  <a:extLst>
                    <a:ext uri="{9D8B030D-6E8A-4147-A177-3AD203B41FA5}">
                      <a16:colId xmlns:a16="http://schemas.microsoft.com/office/drawing/2014/main" val="20004"/>
                    </a:ext>
                  </a:extLst>
                </a:gridCol>
              </a:tblGrid>
              <a:tr h="189695">
                <a:tc>
                  <a:txBody>
                    <a:bodyPr/>
                    <a:lstStyle/>
                    <a:p>
                      <a:r>
                        <a:rPr lang="da-DK" sz="950" b="0" dirty="0">
                          <a:solidFill>
                            <a:srgbClr val="EFECDC"/>
                          </a:solidFill>
                          <a:latin typeface="Source Sans Pro" panose="020B0503030403020204" pitchFamily="34" charset="0"/>
                          <a:ea typeface="Source Sans Pro" panose="020B0503030403020204" pitchFamily="34" charset="0"/>
                        </a:rPr>
                        <a:t>INDSATSOMRÅDER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AKTIVITETER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MÅL 2024</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TIDSFORBRUG</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BUDGET</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9345333"/>
                  </a:ext>
                </a:extLst>
              </a:tr>
              <a:tr h="167807">
                <a:tc>
                  <a:txBody>
                    <a:bodyPr/>
                    <a:lstStyle/>
                    <a:p>
                      <a:pPr marL="0" indent="0">
                        <a:buFont typeface="Arial" panose="020B0604020202020204" pitchFamily="34" charset="0"/>
                        <a:buNone/>
                      </a:pPr>
                      <a:r>
                        <a:rPr lang="da-DK" sz="950" b="0" kern="1200" dirty="0">
                          <a:solidFill>
                            <a:schemeClr val="bg1"/>
                          </a:solidFill>
                          <a:latin typeface="Source Sans Pro" panose="020B0503030403020204" pitchFamily="34" charset="0"/>
                          <a:ea typeface="Source Sans Pro" panose="020B0503030403020204" pitchFamily="34" charset="0"/>
                        </a:rPr>
                        <a:t>STØRRE EVENTS</a:t>
                      </a: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rPr>
                        <a:t>Nytårskur</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rPr>
                        <a:t>Stormøde for Bygge/Anlæg</a:t>
                      </a:r>
                    </a:p>
                    <a:p>
                      <a:pPr marL="171450" indent="-171450">
                        <a:buFont typeface="Arial" panose="020B0604020202020204" pitchFamily="34" charset="0"/>
                        <a:buChar cha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171450" indent="-171450">
                        <a:buFont typeface="Arial" panose="020B0604020202020204" pitchFamily="34" charset="0"/>
                        <a:buChar cha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chemeClr val="bg1"/>
                          </a:solidFill>
                          <a:latin typeface="Source Sans Pro" panose="020B0503030403020204" pitchFamily="34" charset="0"/>
                          <a:ea typeface="Source Sans Pro" panose="020B0503030403020204" pitchFamily="34" charset="0"/>
                        </a:rPr>
                        <a:t>250 deltagere</a:t>
                      </a:r>
                    </a:p>
                    <a:p>
                      <a:r>
                        <a:rPr lang="da-DK" sz="950" b="0" dirty="0">
                          <a:solidFill>
                            <a:schemeClr val="bg1"/>
                          </a:solidFill>
                          <a:latin typeface="Source Sans Pro" panose="020B0503030403020204" pitchFamily="34" charset="0"/>
                          <a:ea typeface="Source Sans Pro" panose="020B0503030403020204" pitchFamily="34" charset="0"/>
                        </a:rPr>
                        <a:t>120 deltagere</a:t>
                      </a: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chemeClr val="bg1"/>
                          </a:solidFill>
                          <a:latin typeface="Source Sans Pro" panose="020B0503030403020204" pitchFamily="34" charset="0"/>
                          <a:ea typeface="Source Sans Pro" panose="020B0503030403020204" pitchFamily="34" charset="0"/>
                        </a:rPr>
                        <a:t>150 timer</a:t>
                      </a:r>
                    </a:p>
                    <a:p>
                      <a:pPr algn="r"/>
                      <a:r>
                        <a:rPr lang="da-DK" sz="950" b="0" dirty="0">
                          <a:solidFill>
                            <a:schemeClr val="bg1"/>
                          </a:solidFill>
                          <a:latin typeface="Source Sans Pro" panose="020B0503030403020204" pitchFamily="34" charset="0"/>
                          <a:ea typeface="Source Sans Pro" panose="020B0503030403020204" pitchFamily="34" charset="0"/>
                        </a:rPr>
                        <a:t>150 timer</a:t>
                      </a: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chemeClr val="bg1"/>
                          </a:solidFill>
                          <a:latin typeface="Source Sans Pro" panose="020B0503030403020204" pitchFamily="34" charset="0"/>
                          <a:ea typeface="Source Sans Pro" panose="020B0503030403020204" pitchFamily="34" charset="0"/>
                        </a:rPr>
                        <a:t>40.000 kr.</a:t>
                      </a:r>
                    </a:p>
                    <a:p>
                      <a:pPr algn="r"/>
                      <a:r>
                        <a:rPr lang="da-DK" sz="950" b="0" dirty="0">
                          <a:solidFill>
                            <a:schemeClr val="bg1"/>
                          </a:solidFill>
                          <a:latin typeface="Source Sans Pro" panose="020B0503030403020204" pitchFamily="34" charset="0"/>
                          <a:ea typeface="Source Sans Pro" panose="020B0503030403020204" pitchFamily="34" charset="0"/>
                        </a:rPr>
                        <a:t>15.000 kr.</a:t>
                      </a: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29065539"/>
                  </a:ext>
                </a:extLst>
              </a:tr>
              <a:tr h="291838">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950" b="0" kern="1200" dirty="0">
                          <a:solidFill>
                            <a:schemeClr val="bg1"/>
                          </a:solidFill>
                          <a:latin typeface="Source Sans Pro" panose="020B0503030403020204" pitchFamily="34" charset="0"/>
                          <a:ea typeface="Source Sans Pro" panose="020B0503030403020204" pitchFamily="34" charset="0"/>
                        </a:rPr>
                        <a:t>DIN INDGANG OG SERVICE I SAGSBEHANDLINGEN</a:t>
                      </a: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rPr>
                        <a:t>Din indgang – registrerer antal sager</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rPr>
                        <a:t>Dogme 24.</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rPr>
                        <a:t>Markedsføring af 1-indgang</a:t>
                      </a:r>
                    </a:p>
                    <a:p>
                      <a:pPr marL="171450" indent="-171450">
                        <a:buFont typeface="Arial" panose="020B0604020202020204" pitchFamily="34" charset="0"/>
                        <a:buChar cha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171450" indent="-171450">
                        <a:buFont typeface="Arial" panose="020B0604020202020204" pitchFamily="34" charset="0"/>
                        <a:buChar cha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da-DK" sz="950" b="0" dirty="0">
                        <a:solidFill>
                          <a:schemeClr val="bg1"/>
                        </a:solidFill>
                        <a:latin typeface="Source Sans Pro" panose="020B0503030403020204" pitchFamily="34" charset="0"/>
                        <a:ea typeface="Source Sans Pro" panose="020B0503030403020204" pitchFamily="34" charset="0"/>
                      </a:endParaRPr>
                    </a:p>
                    <a:p>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chemeClr val="bg1"/>
                          </a:solidFill>
                          <a:latin typeface="Source Sans Pro" panose="020B0503030403020204" pitchFamily="34" charset="0"/>
                          <a:ea typeface="Source Sans Pro" panose="020B0503030403020204" pitchFamily="34" charset="0"/>
                        </a:rPr>
                        <a:t>300 timer</a:t>
                      </a:r>
                    </a:p>
                    <a:p>
                      <a:pPr algn="r"/>
                      <a:r>
                        <a:rPr lang="da-DK" sz="950" b="0" dirty="0">
                          <a:solidFill>
                            <a:schemeClr val="bg1"/>
                          </a:solidFill>
                          <a:latin typeface="Source Sans Pro" panose="020B0503030403020204" pitchFamily="34" charset="0"/>
                          <a:ea typeface="Source Sans Pro" panose="020B0503030403020204" pitchFamily="34" charset="0"/>
                        </a:rPr>
                        <a:t>100 timer</a:t>
                      </a:r>
                    </a:p>
                    <a:p>
                      <a:pPr algn="r"/>
                      <a:r>
                        <a:rPr lang="da-DK" sz="950" b="0" dirty="0">
                          <a:solidFill>
                            <a:schemeClr val="bg1"/>
                          </a:solidFill>
                          <a:latin typeface="Source Sans Pro" panose="020B0503030403020204" pitchFamily="34" charset="0"/>
                          <a:ea typeface="Source Sans Pro" panose="020B0503030403020204" pitchFamily="34" charset="0"/>
                        </a:rPr>
                        <a:t>50 timer</a:t>
                      </a: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da-DK" sz="950" b="0" dirty="0">
                        <a:solidFill>
                          <a:schemeClr val="bg1"/>
                        </a:solidFill>
                        <a:latin typeface="Source Sans Pro" panose="020B0503030403020204" pitchFamily="34" charset="0"/>
                        <a:ea typeface="Source Sans Pro" panose="020B0503030403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endParaRPr>
                    </a:p>
                    <a:p>
                      <a:pPr algn="r"/>
                      <a:r>
                        <a:rPr lang="da-DK" sz="950" b="0" dirty="0">
                          <a:solidFill>
                            <a:schemeClr val="bg1"/>
                          </a:solidFill>
                          <a:latin typeface="Source Sans Pro" panose="020B0503030403020204" pitchFamily="34" charset="0"/>
                          <a:ea typeface="Source Sans Pro" panose="020B0503030403020204" pitchFamily="34" charset="0"/>
                        </a:rPr>
                        <a:t>5.000 kr.</a:t>
                      </a: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04231639"/>
                  </a:ext>
                </a:extLst>
              </a:tr>
              <a:tr h="291838">
                <a:tc>
                  <a:txBody>
                    <a:bodyPr/>
                    <a:lstStyle/>
                    <a:p>
                      <a:pPr marL="0" indent="0">
                        <a:buFont typeface="Arial" panose="020B0604020202020204" pitchFamily="34" charset="0"/>
                        <a:buNone/>
                      </a:pPr>
                      <a:r>
                        <a:rPr lang="da-DK" sz="950" b="0" kern="1200" dirty="0">
                          <a:solidFill>
                            <a:schemeClr val="bg1"/>
                          </a:solidFill>
                          <a:latin typeface="Source Sans Pro" panose="020B0503030403020204" pitchFamily="34" charset="0"/>
                          <a:ea typeface="Source Sans Pro" panose="020B0503030403020204" pitchFamily="34" charset="0"/>
                        </a:rPr>
                        <a:t>KUNDETILFREDSHED OG IMAGE</a:t>
                      </a: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rPr>
                        <a:t>Årlig tilfredshedsmåling blandt Næstved Erhvervs brugere</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rPr>
                        <a:t>Årlig kendskabs og imageanalyse</a:t>
                      </a:r>
                      <a:r>
                        <a:rPr lang="da-DK" sz="950" b="0" baseline="0" dirty="0">
                          <a:solidFill>
                            <a:schemeClr val="bg1"/>
                          </a:solidFill>
                          <a:latin typeface="Source Sans Pro" panose="020B0503030403020204" pitchFamily="34" charset="0"/>
                          <a:ea typeface="Source Sans Pro" panose="020B0503030403020204" pitchFamily="34" charset="0"/>
                        </a:rPr>
                        <a:t> af Næstved Erhverv</a:t>
                      </a:r>
                    </a:p>
                    <a:p>
                      <a:pPr marL="171450" indent="-171450">
                        <a:buFont typeface="Arial" panose="020B0604020202020204" pitchFamily="34" charset="0"/>
                        <a:buChar cha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171450" indent="-171450">
                        <a:buFont typeface="Arial" panose="020B0604020202020204" pitchFamily="34" charset="0"/>
                        <a:buChar cha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chemeClr val="bg1"/>
                          </a:solidFill>
                          <a:latin typeface="Source Sans Pro" panose="020B0503030403020204" pitchFamily="34" charset="0"/>
                          <a:ea typeface="Source Sans Pro" panose="020B0503030403020204" pitchFamily="34" charset="0"/>
                        </a:rPr>
                        <a:t>90% tilfredshed, NPS: 40</a:t>
                      </a:r>
                    </a:p>
                    <a:p>
                      <a:r>
                        <a:rPr lang="da-DK" sz="950" b="0" dirty="0">
                          <a:solidFill>
                            <a:schemeClr val="bg1"/>
                          </a:solidFill>
                          <a:latin typeface="Source Sans Pro" panose="020B0503030403020204" pitchFamily="34" charset="0"/>
                          <a:ea typeface="Source Sans Pro" panose="020B0503030403020204" pitchFamily="34" charset="0"/>
                        </a:rPr>
                        <a:t>Kendskab: 55 % </a:t>
                      </a:r>
                    </a:p>
                    <a:p>
                      <a:r>
                        <a:rPr lang="da-DK" sz="950" b="0" dirty="0">
                          <a:solidFill>
                            <a:schemeClr val="bg1"/>
                          </a:solidFill>
                          <a:latin typeface="Source Sans Pro" panose="020B0503030403020204" pitchFamily="34" charset="0"/>
                          <a:ea typeface="Source Sans Pro" panose="020B0503030403020204" pitchFamily="34" charset="0"/>
                        </a:rPr>
                        <a:t>Image: 55%:</a:t>
                      </a: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chemeClr val="bg1"/>
                          </a:solidFill>
                          <a:latin typeface="Source Sans Pro" panose="020B0503030403020204" pitchFamily="34" charset="0"/>
                          <a:ea typeface="Source Sans Pro" panose="020B0503030403020204" pitchFamily="34" charset="0"/>
                        </a:rPr>
                        <a:t>70 timer</a:t>
                      </a: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chemeClr val="bg1"/>
                          </a:solidFill>
                          <a:latin typeface="Source Sans Pro" panose="020B0503030403020204" pitchFamily="34" charset="0"/>
                          <a:ea typeface="Source Sans Pro" panose="020B0503030403020204" pitchFamily="34" charset="0"/>
                        </a:rPr>
                        <a:t>22.000 kr.</a:t>
                      </a: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6" name="Titel 1">
            <a:extLst>
              <a:ext uri="{FF2B5EF4-FFF2-40B4-BE49-F238E27FC236}">
                <a16:creationId xmlns:a16="http://schemas.microsoft.com/office/drawing/2014/main" id="{6EB3A9BE-ED36-14DA-5B8A-0030CA6DD758}"/>
              </a:ext>
            </a:extLst>
          </p:cNvPr>
          <p:cNvSpPr>
            <a:spLocks noGrp="1"/>
          </p:cNvSpPr>
          <p:nvPr>
            <p:ph type="title"/>
          </p:nvPr>
        </p:nvSpPr>
        <p:spPr>
          <a:xfrm>
            <a:off x="1072403" y="119414"/>
            <a:ext cx="6999193" cy="1118556"/>
          </a:xfrm>
        </p:spPr>
        <p:txBody>
          <a:bodyPr/>
          <a:lstStyle/>
          <a:p>
            <a:pPr algn="l"/>
            <a:r>
              <a:rPr lang="da-DK" sz="3600" b="1" dirty="0">
                <a:solidFill>
                  <a:schemeClr val="bg1"/>
                </a:solidFill>
                <a:latin typeface="Source Sans Pro" panose="020B0503030403020204" pitchFamily="34" charset="0"/>
                <a:ea typeface="Source Sans Pro" panose="020B0503030403020204" pitchFamily="34" charset="0"/>
              </a:rPr>
              <a:t>STÆRKT ERHVERVSBRAND</a:t>
            </a:r>
            <a:br>
              <a:rPr lang="da-DK" sz="3600" b="1" dirty="0">
                <a:solidFill>
                  <a:schemeClr val="bg1"/>
                </a:solidFill>
                <a:latin typeface="Source Sans Pro" panose="020B0503030403020204" pitchFamily="34" charset="0"/>
                <a:ea typeface="Source Sans Pro" panose="020B0503030403020204" pitchFamily="34" charset="0"/>
              </a:rPr>
            </a:br>
            <a:r>
              <a:rPr lang="da-DK" sz="1600" dirty="0">
                <a:solidFill>
                  <a:srgbClr val="CC6600"/>
                </a:solidFill>
                <a:latin typeface="Source Sans Pro" panose="020B0503030403020204" pitchFamily="34" charset="0"/>
                <a:ea typeface="Source Sans Pro" panose="020B0503030403020204" pitchFamily="34" charset="0"/>
              </a:rPr>
              <a:t>Ambassadører og fortællinger</a:t>
            </a:r>
            <a:endParaRPr lang="da-DK" sz="3600" dirty="0">
              <a:solidFill>
                <a:srgbClr val="CC6600"/>
              </a:solidFill>
              <a:latin typeface="Source Sans Pro" panose="020B0503030403020204" pitchFamily="34" charset="0"/>
              <a:ea typeface="Source Sans Pro" panose="020B0503030403020204" pitchFamily="34" charset="0"/>
            </a:endParaRPr>
          </a:p>
        </p:txBody>
      </p:sp>
      <p:pic>
        <p:nvPicPr>
          <p:cNvPr id="17" name="Billede 16">
            <a:extLst>
              <a:ext uri="{FF2B5EF4-FFF2-40B4-BE49-F238E27FC236}">
                <a16:creationId xmlns:a16="http://schemas.microsoft.com/office/drawing/2014/main" id="{78698A97-9D7B-CB39-72A4-AA1238398FE5}"/>
              </a:ext>
            </a:extLst>
          </p:cNvPr>
          <p:cNvPicPr>
            <a:picLocks noChangeAspect="1"/>
          </p:cNvPicPr>
          <p:nvPr/>
        </p:nvPicPr>
        <p:blipFill rotWithShape="1">
          <a:blip r:embed="rId2"/>
          <a:srcRect b="19713"/>
          <a:stretch/>
        </p:blipFill>
        <p:spPr>
          <a:xfrm>
            <a:off x="235325" y="281622"/>
            <a:ext cx="847165" cy="794141"/>
          </a:xfrm>
          <a:prstGeom prst="rect">
            <a:avLst/>
          </a:prstGeom>
        </p:spPr>
      </p:pic>
    </p:spTree>
    <p:extLst>
      <p:ext uri="{BB962C8B-B14F-4D97-AF65-F5344CB8AC3E}">
        <p14:creationId xmlns:p14="http://schemas.microsoft.com/office/powerpoint/2010/main" val="1409513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41F223-6453-C387-E435-41114C931128}"/>
              </a:ext>
            </a:extLst>
          </p:cNvPr>
          <p:cNvSpPr>
            <a:spLocks noGrp="1"/>
          </p:cNvSpPr>
          <p:nvPr>
            <p:ph type="title"/>
          </p:nvPr>
        </p:nvSpPr>
        <p:spPr>
          <a:xfrm>
            <a:off x="1072403" y="119414"/>
            <a:ext cx="6999193" cy="1118556"/>
          </a:xfrm>
        </p:spPr>
        <p:txBody>
          <a:bodyPr/>
          <a:lstStyle/>
          <a:p>
            <a:pPr algn="l"/>
            <a:r>
              <a:rPr lang="da-DK" sz="3600" b="1" dirty="0">
                <a:solidFill>
                  <a:schemeClr val="bg1"/>
                </a:solidFill>
                <a:latin typeface="Source Sans Pro" panose="020B0503030403020204" pitchFamily="34" charset="0"/>
                <a:ea typeface="Source Sans Pro" panose="020B0503030403020204" pitchFamily="34" charset="0"/>
              </a:rPr>
              <a:t>VÆKST I LOKALE VIRKSOMHEDER</a:t>
            </a:r>
            <a:br>
              <a:rPr lang="da-DK" sz="3600" b="1" dirty="0">
                <a:solidFill>
                  <a:schemeClr val="bg1"/>
                </a:solidFill>
                <a:latin typeface="Source Sans Pro" panose="020B0503030403020204" pitchFamily="34" charset="0"/>
                <a:ea typeface="Source Sans Pro" panose="020B0503030403020204" pitchFamily="34" charset="0"/>
              </a:rPr>
            </a:br>
            <a:r>
              <a:rPr lang="da-DK" sz="1600" dirty="0">
                <a:solidFill>
                  <a:srgbClr val="5FB0B3"/>
                </a:solidFill>
                <a:latin typeface="Source Sans Pro" panose="020B0503030403020204" pitchFamily="34" charset="0"/>
                <a:ea typeface="Source Sans Pro" panose="020B0503030403020204" pitchFamily="34" charset="0"/>
              </a:rPr>
              <a:t>Vi identificerer potentialer og problemstillinger sammen med virksomhederne og formidler den hjælp, der er behov for</a:t>
            </a:r>
            <a:endParaRPr lang="da-DK" sz="3600" dirty="0">
              <a:solidFill>
                <a:srgbClr val="5FB0B3"/>
              </a:solidFill>
              <a:latin typeface="Source Sans Pro" panose="020B0503030403020204" pitchFamily="34" charset="0"/>
              <a:ea typeface="Source Sans Pro" panose="020B0503030403020204" pitchFamily="34" charset="0"/>
            </a:endParaRPr>
          </a:p>
        </p:txBody>
      </p:sp>
      <p:sp>
        <p:nvSpPr>
          <p:cNvPr id="3" name="Pladsholder til tekst 2">
            <a:extLst>
              <a:ext uri="{FF2B5EF4-FFF2-40B4-BE49-F238E27FC236}">
                <a16:creationId xmlns:a16="http://schemas.microsoft.com/office/drawing/2014/main" id="{E42C3DA4-E106-2A9B-8BFE-C119F68B6AA4}"/>
              </a:ext>
            </a:extLst>
          </p:cNvPr>
          <p:cNvSpPr>
            <a:spLocks noGrp="1"/>
          </p:cNvSpPr>
          <p:nvPr>
            <p:ph type="body" idx="1"/>
          </p:nvPr>
        </p:nvSpPr>
        <p:spPr>
          <a:xfrm>
            <a:off x="272629" y="1237970"/>
            <a:ext cx="4040188" cy="416859"/>
          </a:xfrm>
        </p:spPr>
        <p:txBody>
          <a:bodyPr/>
          <a:lstStyle/>
          <a:p>
            <a:r>
              <a:rPr lang="da-DK" sz="1800" b="0" dirty="0">
                <a:solidFill>
                  <a:schemeClr val="bg1"/>
                </a:solidFill>
                <a:latin typeface="Source Sans Pro" panose="020B0503030403020204" pitchFamily="34" charset="0"/>
                <a:ea typeface="Source Sans Pro" panose="020B0503030403020204" pitchFamily="34" charset="0"/>
              </a:rPr>
              <a:t>INDSATSOMRÅDER</a:t>
            </a:r>
          </a:p>
        </p:txBody>
      </p:sp>
      <p:sp>
        <p:nvSpPr>
          <p:cNvPr id="4" name="Pladsholder til indhold 3">
            <a:extLst>
              <a:ext uri="{FF2B5EF4-FFF2-40B4-BE49-F238E27FC236}">
                <a16:creationId xmlns:a16="http://schemas.microsoft.com/office/drawing/2014/main" id="{1F935C6F-2648-32A5-2039-B73E70FE4703}"/>
              </a:ext>
            </a:extLst>
          </p:cNvPr>
          <p:cNvSpPr>
            <a:spLocks noGrp="1"/>
          </p:cNvSpPr>
          <p:nvPr>
            <p:ph sz="half" idx="2"/>
          </p:nvPr>
        </p:nvSpPr>
        <p:spPr>
          <a:xfrm>
            <a:off x="272629" y="1654829"/>
            <a:ext cx="3768212" cy="2581837"/>
          </a:xfrm>
        </p:spPr>
        <p:txBody>
          <a:bodyPr/>
          <a:lstStyle/>
          <a:p>
            <a:pPr marL="0" indent="0" fontAlgn="t">
              <a:buNone/>
            </a:pPr>
            <a:r>
              <a:rPr lang="da-DK" sz="900" b="1" dirty="0">
                <a:solidFill>
                  <a:srgbClr val="EFECDC"/>
                </a:solidFill>
                <a:latin typeface="Source Sans Pro" panose="020B0503030403020204" pitchFamily="34" charset="0"/>
                <a:ea typeface="Source Sans Pro" panose="020B0503030403020204" pitchFamily="34" charset="0"/>
                <a:cs typeface="Arial" panose="020B0604020202020204" pitchFamily="34" charset="0"/>
              </a:rPr>
              <a:t>DIGITALISERING &amp; AUTOMATION</a:t>
            </a:r>
          </a:p>
          <a:p>
            <a:pPr marL="0" indent="0" fontAlgn="t">
              <a:buNone/>
            </a:pPr>
            <a:r>
              <a:rPr lang="da-DK" sz="9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Digitalisering og automation er et afgørende konkurrenceparametre. Vi understøtter virksomhedernes digitale udvikling ved at udbyde kurser og forløb, der styrker kompetencerne. Ligesom vi kobler virksomhederne med private rådgivere og eksperter. </a:t>
            </a:r>
          </a:p>
          <a:p>
            <a:pPr marL="0" indent="0" fontAlgn="t">
              <a:buNone/>
            </a:pPr>
            <a:endParaRPr lang="da-DK" sz="9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indent="0" fontAlgn="t">
              <a:buNone/>
            </a:pPr>
            <a:r>
              <a:rPr lang="da-DK" sz="900" b="1" dirty="0">
                <a:solidFill>
                  <a:srgbClr val="EFECDC"/>
                </a:solidFill>
                <a:latin typeface="Source Sans Pro" panose="020B0503030403020204" pitchFamily="34" charset="0"/>
                <a:ea typeface="Source Sans Pro" panose="020B0503030403020204" pitchFamily="34" charset="0"/>
                <a:cs typeface="Arial" panose="020B0604020202020204" pitchFamily="34" charset="0"/>
              </a:rPr>
              <a:t>BÆREDYGTIGHED</a:t>
            </a:r>
            <a:endParaRPr lang="da-DK" sz="90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p>
            <a:pPr marL="0" indent="0" fontAlgn="t">
              <a:buNone/>
            </a:pPr>
            <a:r>
              <a:rPr lang="da-DK" sz="9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Mange virksomheder mødes af krav fra kunder og myndigheder om at levere dokumentation på bæredygtighed. ESG, CSRD mm. At have styr på sin dokumentation rummer også store markedsmuligheder. Vi hjælper virksomhederne med at få styr på data og overblik over potentialerne. </a:t>
            </a:r>
          </a:p>
        </p:txBody>
      </p:sp>
      <p:sp>
        <p:nvSpPr>
          <p:cNvPr id="8" name="Pladsholder til indhold 3">
            <a:extLst>
              <a:ext uri="{FF2B5EF4-FFF2-40B4-BE49-F238E27FC236}">
                <a16:creationId xmlns:a16="http://schemas.microsoft.com/office/drawing/2014/main" id="{080E4AAA-8ABF-7710-6A9D-70430387C623}"/>
              </a:ext>
            </a:extLst>
          </p:cNvPr>
          <p:cNvSpPr txBox="1">
            <a:spLocks/>
          </p:cNvSpPr>
          <p:nvPr/>
        </p:nvSpPr>
        <p:spPr>
          <a:xfrm>
            <a:off x="4094350" y="1519518"/>
            <a:ext cx="3768212" cy="2717147"/>
          </a:xfrm>
          <a:prstGeom prst="rect">
            <a:avLst/>
          </a:prstGeom>
        </p:spPr>
        <p:txBody>
          <a:bodyPr/>
          <a:lstStyle>
            <a:lvl1pPr marL="342900" indent="-342900" algn="l" defTabSz="457200" rtl="0" eaLnBrk="1" latinLnBrk="0" hangingPunct="1">
              <a:spcBef>
                <a:spcPct val="20000"/>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indent="0" fontAlgn="t">
              <a:buNone/>
            </a:pPr>
            <a:r>
              <a:rPr lang="da-DK" sz="900" b="1" dirty="0">
                <a:solidFill>
                  <a:srgbClr val="EFECDC"/>
                </a:solidFill>
                <a:latin typeface="Source Sans Pro" panose="020B0503030403020204" pitchFamily="34" charset="0"/>
                <a:ea typeface="Source Sans Pro" panose="020B0503030403020204" pitchFamily="34" charset="0"/>
                <a:cs typeface="Arial" panose="020B0604020202020204" pitchFamily="34" charset="0"/>
              </a:rPr>
              <a:t>HJÆLP TIL AT SØGE UDVIKLINGSMIDLER</a:t>
            </a:r>
          </a:p>
          <a:p>
            <a:pPr marL="0" indent="0" fontAlgn="t">
              <a:buNone/>
            </a:pPr>
            <a:r>
              <a:rPr lang="da-DK" sz="9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Vi har stor succes med at hjælpe lokale virksomheder med at søge midler til udvikling i puljer og fonde. Støtten gives til en bred vifte af projekter, men vi har særligt fokus på at søge penge til grøn omstilling, digitalisering, arbejdskraft og uddannelse.</a:t>
            </a:r>
            <a:endParaRPr lang="da-DK" sz="900" b="1"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indent="0">
              <a:buNone/>
            </a:pPr>
            <a:endParaRPr lang="da-DK" sz="900" b="1"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indent="0">
              <a:buNone/>
            </a:pPr>
            <a:r>
              <a:rPr lang="da-DK" sz="900" b="1" dirty="0">
                <a:solidFill>
                  <a:srgbClr val="EFECDC"/>
                </a:solidFill>
                <a:latin typeface="Source Sans Pro" panose="020B0503030403020204" pitchFamily="34" charset="0"/>
                <a:ea typeface="Source Sans Pro" panose="020B0503030403020204" pitchFamily="34" charset="0"/>
                <a:cs typeface="Arial" panose="020B0604020202020204" pitchFamily="34" charset="0"/>
              </a:rPr>
              <a:t>STARTUPS</a:t>
            </a:r>
          </a:p>
          <a:p>
            <a:pPr marL="0" indent="0" fontAlgn="t">
              <a:buNone/>
            </a:pPr>
            <a:r>
              <a:rPr lang="da-DK" sz="9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Nye virksomheder bidrager til arbejdspladser, øget produktivitet og et højere niveau af innovation. Derfor har vi fokus på vores sammenhængende servicetilbud til startups. Fra 1:1 vejledning og arrangementer til rådgivernetværk, mentorordning og kursustilbud.</a:t>
            </a:r>
          </a:p>
          <a:p>
            <a:pPr marL="0" indent="0" fontAlgn="t">
              <a:buNone/>
            </a:pPr>
            <a:endParaRPr lang="da-DK" sz="9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indent="0" fontAlgn="t">
              <a:buNone/>
            </a:pPr>
            <a:r>
              <a:rPr lang="da-DK" sz="900" b="1" dirty="0">
                <a:solidFill>
                  <a:srgbClr val="EFECDC"/>
                </a:solidFill>
                <a:latin typeface="Source Sans Pro" panose="020B0503030403020204" pitchFamily="34" charset="0"/>
                <a:ea typeface="Source Sans Pro" panose="020B0503030403020204" pitchFamily="34" charset="0"/>
                <a:cs typeface="Arial" panose="020B0604020202020204" pitchFamily="34" charset="0"/>
              </a:rPr>
              <a:t>ARBEJDSKRAFTALLIANCEN</a:t>
            </a:r>
          </a:p>
          <a:p>
            <a:pPr marL="0" indent="0" fontAlgn="t">
              <a:buNone/>
            </a:pPr>
            <a:r>
              <a:rPr lang="da-DK" sz="9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Arbejdskraftalliancen skaber overblik og sikrer, at virksomhederne har adgang til kvalificeret arbejdskraft, efteruddannelse og samarbejde med uddannelses- og vidensinstitutioner. Alliancen er en succes, som vi i 2024 udvikler og udbreder til flere kommuner.</a:t>
            </a:r>
          </a:p>
        </p:txBody>
      </p:sp>
      <p:pic>
        <p:nvPicPr>
          <p:cNvPr id="5" name="Billede 4">
            <a:extLst>
              <a:ext uri="{FF2B5EF4-FFF2-40B4-BE49-F238E27FC236}">
                <a16:creationId xmlns:a16="http://schemas.microsoft.com/office/drawing/2014/main" id="{0F09A85A-30E6-FCE9-00CB-E639D241EF2A}"/>
              </a:ext>
            </a:extLst>
          </p:cNvPr>
          <p:cNvPicPr>
            <a:picLocks noChangeAspect="1"/>
          </p:cNvPicPr>
          <p:nvPr/>
        </p:nvPicPr>
        <p:blipFill rotWithShape="1">
          <a:blip r:embed="rId2"/>
          <a:srcRect b="28626"/>
          <a:stretch/>
        </p:blipFill>
        <p:spPr>
          <a:xfrm>
            <a:off x="258857" y="288849"/>
            <a:ext cx="800100" cy="769974"/>
          </a:xfrm>
          <a:prstGeom prst="rect">
            <a:avLst/>
          </a:prstGeom>
        </p:spPr>
      </p:pic>
    </p:spTree>
    <p:extLst>
      <p:ext uri="{BB962C8B-B14F-4D97-AF65-F5344CB8AC3E}">
        <p14:creationId xmlns:p14="http://schemas.microsoft.com/office/powerpoint/2010/main" val="113467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el 10">
            <a:extLst>
              <a:ext uri="{FF2B5EF4-FFF2-40B4-BE49-F238E27FC236}">
                <a16:creationId xmlns:a16="http://schemas.microsoft.com/office/drawing/2014/main" id="{03FA7361-9574-7086-2954-2F6DEC2E4AA6}"/>
              </a:ext>
            </a:extLst>
          </p:cNvPr>
          <p:cNvGraphicFramePr>
            <a:graphicFrameLocks noGrp="1"/>
          </p:cNvGraphicFramePr>
          <p:nvPr>
            <p:extLst>
              <p:ext uri="{D42A27DB-BD31-4B8C-83A1-F6EECF244321}">
                <p14:modId xmlns:p14="http://schemas.microsoft.com/office/powerpoint/2010/main" val="2857593515"/>
              </p:ext>
            </p:extLst>
          </p:nvPr>
        </p:nvGraphicFramePr>
        <p:xfrm>
          <a:off x="342900" y="1238810"/>
          <a:ext cx="7503458" cy="2716585"/>
        </p:xfrm>
        <a:graphic>
          <a:graphicData uri="http://schemas.openxmlformats.org/drawingml/2006/table">
            <a:tbl>
              <a:tblPr firstRow="1" bandRow="1">
                <a:tableStyleId>{2D5ABB26-0587-4C30-8999-92F81FD0307C}</a:tableStyleId>
              </a:tblPr>
              <a:tblGrid>
                <a:gridCol w="1316281">
                  <a:extLst>
                    <a:ext uri="{9D8B030D-6E8A-4147-A177-3AD203B41FA5}">
                      <a16:colId xmlns:a16="http://schemas.microsoft.com/office/drawing/2014/main" val="537512004"/>
                    </a:ext>
                  </a:extLst>
                </a:gridCol>
                <a:gridCol w="3042560">
                  <a:extLst>
                    <a:ext uri="{9D8B030D-6E8A-4147-A177-3AD203B41FA5}">
                      <a16:colId xmlns:a16="http://schemas.microsoft.com/office/drawing/2014/main" val="1209671586"/>
                    </a:ext>
                  </a:extLst>
                </a:gridCol>
                <a:gridCol w="1292992">
                  <a:extLst>
                    <a:ext uri="{9D8B030D-6E8A-4147-A177-3AD203B41FA5}">
                      <a16:colId xmlns:a16="http://schemas.microsoft.com/office/drawing/2014/main" val="2205819503"/>
                    </a:ext>
                  </a:extLst>
                </a:gridCol>
                <a:gridCol w="1051257">
                  <a:extLst>
                    <a:ext uri="{9D8B030D-6E8A-4147-A177-3AD203B41FA5}">
                      <a16:colId xmlns:a16="http://schemas.microsoft.com/office/drawing/2014/main" val="20003"/>
                    </a:ext>
                  </a:extLst>
                </a:gridCol>
                <a:gridCol w="800368">
                  <a:extLst>
                    <a:ext uri="{9D8B030D-6E8A-4147-A177-3AD203B41FA5}">
                      <a16:colId xmlns:a16="http://schemas.microsoft.com/office/drawing/2014/main" val="20004"/>
                    </a:ext>
                  </a:extLst>
                </a:gridCol>
              </a:tblGrid>
              <a:tr h="189695">
                <a:tc>
                  <a:txBody>
                    <a:bodyPr/>
                    <a:lstStyle/>
                    <a:p>
                      <a:r>
                        <a:rPr lang="da-DK" sz="950" b="0" dirty="0">
                          <a:solidFill>
                            <a:srgbClr val="EFECDC"/>
                          </a:solidFill>
                          <a:latin typeface="Source Sans Pro" panose="020B0503030403020204" pitchFamily="34" charset="0"/>
                          <a:ea typeface="Source Sans Pro" panose="020B0503030403020204" pitchFamily="34" charset="0"/>
                        </a:rPr>
                        <a:t>INDSATSOMRÅDER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AKTIVITETER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MÅL 2024</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TIDSFORBRUG</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BUDGET</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9345333"/>
                  </a:ext>
                </a:extLst>
              </a:tr>
              <a:tr h="4158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DIGITALISERING</a:t>
                      </a:r>
                    </a:p>
                    <a:p>
                      <a:endParaRPr lang="da-DK" sz="955"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indent="-171450" rtl="0" eaLnBrk="1" fontAlgn="auto" latinLnBrk="0" hangingPunct="1">
                        <a:buFont typeface="Arial" panose="020B0604020202020204" pitchFamily="34" charset="0"/>
                        <a:buChar char="•"/>
                      </a:pPr>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Vejledningsmøder</a:t>
                      </a:r>
                    </a:p>
                    <a:p>
                      <a:pPr marL="171450" indent="-171450" rtl="0" eaLnBrk="1" fontAlgn="auto" latinLnBrk="0" hangingPunct="1">
                        <a:buFont typeface="Arial" panose="020B0604020202020204" pitchFamily="34" charset="0"/>
                        <a:buChar char="•"/>
                      </a:pPr>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Digitaliseringsforløb: Den digitale kunderejse - 2 moduler</a:t>
                      </a:r>
                    </a:p>
                    <a:p>
                      <a:pPr marL="171450" indent="-171450" rtl="0" eaLnBrk="1" fontAlgn="auto" latinLnBrk="0" hangingPunct="1">
                        <a:buFont typeface="Arial" panose="020B0604020202020204" pitchFamily="34" charset="0"/>
                        <a:buChar char="•"/>
                      </a:pPr>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Digitaliseringsforløb: Digital markedsføring - 2 moduler</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Digitaliseringsforløb: Den gode hjemmeside - 2 moduler</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Workshop om AI og Chat GPT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Workshop om cybersikkerhed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Afsat til samarbejde med Digital </a:t>
                      </a:r>
                      <a:r>
                        <a:rPr lang="da-DK" sz="955" b="0" kern="1200" dirty="0" err="1">
                          <a:solidFill>
                            <a:schemeClr val="bg1"/>
                          </a:solidFill>
                          <a:latin typeface="Source Sans Pro" panose="020B0503030403020204" pitchFamily="34" charset="0"/>
                          <a:ea typeface="Source Sans Pro" panose="020B0503030403020204" pitchFamily="34" charset="0"/>
                          <a:cs typeface="Arial" panose="020B0604020202020204" pitchFamily="34" charset="0"/>
                        </a:rPr>
                        <a:t>Lead</a:t>
                      </a:r>
                      <a:endPar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endParaRPr lang="da-DK" sz="955"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a:t>
                      </a:r>
                    </a:p>
                    <a:p>
                      <a:pP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a:t>
                      </a:r>
                    </a:p>
                    <a:p>
                      <a:pP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a:t>
                      </a:r>
                    </a:p>
                    <a:p>
                      <a:pP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a:t>
                      </a:r>
                    </a:p>
                    <a:p>
                      <a:pP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a:t>
                      </a:r>
                    </a:p>
                    <a:p>
                      <a:pP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a:t>
                      </a:r>
                    </a:p>
                    <a:p>
                      <a:endParaRPr lang="da-DK" sz="955"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75 timer</a:t>
                      </a:r>
                    </a:p>
                    <a:p>
                      <a:pPr algn="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 timer</a:t>
                      </a:r>
                    </a:p>
                    <a:p>
                      <a:pPr algn="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 timer</a:t>
                      </a:r>
                    </a:p>
                    <a:p>
                      <a:pPr algn="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 timer</a:t>
                      </a:r>
                    </a:p>
                    <a:p>
                      <a:pPr algn="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p>
                    <a:p>
                      <a:pPr algn="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75 timer</a:t>
                      </a:r>
                    </a:p>
                    <a:p>
                      <a:pPr algn="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endParaRPr lang="da-DK" sz="955"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eaLnBrk="1" latinLnBrk="0" hangingPunct="1"/>
                      <a:endPar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7.000 kr. </a:t>
                      </a:r>
                    </a:p>
                    <a:p>
                      <a:pPr algn="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7.000 kr.</a:t>
                      </a:r>
                    </a:p>
                    <a:p>
                      <a:pPr algn="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7.000 kr.</a:t>
                      </a:r>
                    </a:p>
                    <a:p>
                      <a:pPr algn="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10.000 kr.</a:t>
                      </a:r>
                    </a:p>
                    <a:p>
                      <a:pPr algn="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5.000 kr.</a:t>
                      </a:r>
                    </a:p>
                    <a:p>
                      <a:pPr algn="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5.000 kr.</a:t>
                      </a:r>
                      <a:endParaRPr lang="da-DK" sz="955"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39191535"/>
                  </a:ext>
                </a:extLst>
              </a:tr>
              <a:tr h="787963">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955"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UDVIKLINGSMIDLER TIL VIRKSOMHEDERNE</a:t>
                      </a:r>
                    </a:p>
                    <a:p>
                      <a:pPr marL="0" indent="0">
                        <a:buFont typeface="Arial" panose="020B0604020202020204" pitchFamily="34" charset="0"/>
                        <a:buNone/>
                      </a:pPr>
                      <a:endPar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indent="-171450" rtl="0" eaLnBrk="1" fontAlgn="auto" latinLnBrk="0" hangingPunct="1">
                        <a:buFont typeface="Arial" panose="020B0604020202020204" pitchFamily="34" charset="0"/>
                        <a:buChar char="•"/>
                      </a:pPr>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Vejledninger i ansøgning – digitalisering, medarbejdere, grøn omstilling, eksport, ejerskifte</a:t>
                      </a:r>
                    </a:p>
                    <a:p>
                      <a:pPr marL="171450" indent="-171450" rtl="0" eaLnBrk="1" fontAlgn="auto" latinLnBrk="0" hangingPunct="1">
                        <a:buFont typeface="Arial" panose="020B0604020202020204" pitchFamily="34" charset="0"/>
                        <a:buChar char="•"/>
                      </a:pPr>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Spørgeskemaundersøgelse og projektstøttekatalog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955"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65(D+K) – måler på totalbeløb</a:t>
                      </a:r>
                    </a:p>
                    <a:p>
                      <a:r>
                        <a:rPr lang="da-DK" sz="955"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Slut april 2024</a:t>
                      </a:r>
                    </a:p>
                    <a:p>
                      <a:pPr marL="0" marR="0" lvl="0" indent="0" algn="l" defTabSz="457200" rtl="0" eaLnBrk="1" fontAlgn="auto" latinLnBrk="0" hangingPunct="1">
                        <a:lnSpc>
                          <a:spcPct val="100000"/>
                        </a:lnSpc>
                        <a:spcBef>
                          <a:spcPts val="0"/>
                        </a:spcBef>
                        <a:spcAft>
                          <a:spcPts val="0"/>
                        </a:spcAft>
                        <a:buClrTx/>
                        <a:buSzTx/>
                        <a:buFontTx/>
                        <a:buNone/>
                        <a:tabLst/>
                        <a:defRPr/>
                      </a:pPr>
                      <a:endParaRPr lang="da-DK" sz="955"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400(D+K timer</a:t>
                      </a:r>
                    </a:p>
                    <a:p>
                      <a:pPr algn="r"/>
                      <a:endPar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200 timer</a:t>
                      </a:r>
                    </a:p>
                    <a:p>
                      <a:pPr marL="0" marR="0" lvl="0" indent="0" algn="r" defTabSz="457200" rtl="0" eaLnBrk="1" fontAlgn="auto" latinLnBrk="0" hangingPunct="1">
                        <a:lnSpc>
                          <a:spcPct val="100000"/>
                        </a:lnSpc>
                        <a:spcBef>
                          <a:spcPts val="0"/>
                        </a:spcBef>
                        <a:spcAft>
                          <a:spcPts val="0"/>
                        </a:spcAft>
                        <a:buClrTx/>
                        <a:buSzTx/>
                        <a:buFontTx/>
                        <a:buNone/>
                        <a:tabLst/>
                        <a:defRPr/>
                      </a:pPr>
                      <a:endParaRPr lang="da-DK" sz="955"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rtl="0" eaLnBrk="1" latinLnBrk="0" hangingPunct="1"/>
                      <a:endPar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rtl="0" eaLnBrk="1" latinLnBrk="0" hangingPunct="1"/>
                      <a:endPar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rtl="0" eaLnBrk="1" latinLnBrk="0" hangingPunct="1"/>
                      <a:r>
                        <a:rPr lang="da-DK" sz="955"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5.000 kr. </a:t>
                      </a:r>
                    </a:p>
                    <a:p>
                      <a:pPr marL="0" marR="0" lvl="0" indent="0" algn="r" defTabSz="457200" rtl="0" eaLnBrk="1" fontAlgn="auto" latinLnBrk="0" hangingPunct="1">
                        <a:lnSpc>
                          <a:spcPct val="100000"/>
                        </a:lnSpc>
                        <a:spcBef>
                          <a:spcPts val="0"/>
                        </a:spcBef>
                        <a:spcAft>
                          <a:spcPts val="0"/>
                        </a:spcAft>
                        <a:buClrTx/>
                        <a:buSzTx/>
                        <a:buFontTx/>
                        <a:buNone/>
                        <a:tabLst/>
                        <a:defRPr/>
                      </a:pPr>
                      <a:endParaRPr lang="da-DK" sz="955"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10493560"/>
                  </a:ext>
                </a:extLst>
              </a:tr>
            </a:tbl>
          </a:graphicData>
        </a:graphic>
      </p:graphicFrame>
      <p:pic>
        <p:nvPicPr>
          <p:cNvPr id="4" name="Billede 3">
            <a:extLst>
              <a:ext uri="{FF2B5EF4-FFF2-40B4-BE49-F238E27FC236}">
                <a16:creationId xmlns:a16="http://schemas.microsoft.com/office/drawing/2014/main" id="{52FAD6B9-D384-F27A-1C06-FC208F1651DA}"/>
              </a:ext>
            </a:extLst>
          </p:cNvPr>
          <p:cNvPicPr>
            <a:picLocks noChangeAspect="1"/>
          </p:cNvPicPr>
          <p:nvPr/>
        </p:nvPicPr>
        <p:blipFill rotWithShape="1">
          <a:blip r:embed="rId2"/>
          <a:srcRect b="28626"/>
          <a:stretch/>
        </p:blipFill>
        <p:spPr>
          <a:xfrm>
            <a:off x="258857" y="288849"/>
            <a:ext cx="800100" cy="769974"/>
          </a:xfrm>
          <a:prstGeom prst="rect">
            <a:avLst/>
          </a:prstGeom>
        </p:spPr>
      </p:pic>
      <p:sp>
        <p:nvSpPr>
          <p:cNvPr id="5" name="Titel 1">
            <a:extLst>
              <a:ext uri="{FF2B5EF4-FFF2-40B4-BE49-F238E27FC236}">
                <a16:creationId xmlns:a16="http://schemas.microsoft.com/office/drawing/2014/main" id="{2E0FFD63-520C-0C4B-B789-6587CD8EC466}"/>
              </a:ext>
            </a:extLst>
          </p:cNvPr>
          <p:cNvSpPr txBox="1">
            <a:spLocks/>
          </p:cNvSpPr>
          <p:nvPr/>
        </p:nvSpPr>
        <p:spPr>
          <a:xfrm>
            <a:off x="1072403" y="119414"/>
            <a:ext cx="6999193" cy="1118556"/>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da-DK" sz="3600" b="1" dirty="0">
                <a:solidFill>
                  <a:schemeClr val="bg1"/>
                </a:solidFill>
                <a:latin typeface="Source Sans Pro" panose="020B0503030403020204" pitchFamily="34" charset="0"/>
                <a:ea typeface="Source Sans Pro" panose="020B0503030403020204" pitchFamily="34" charset="0"/>
              </a:rPr>
              <a:t>VÆKST I LOKALE VIRKSOMHEDER</a:t>
            </a:r>
            <a:br>
              <a:rPr lang="da-DK" sz="3600" b="1" dirty="0">
                <a:solidFill>
                  <a:schemeClr val="bg1"/>
                </a:solidFill>
                <a:latin typeface="Source Sans Pro" panose="020B0503030403020204" pitchFamily="34" charset="0"/>
                <a:ea typeface="Source Sans Pro" panose="020B0503030403020204" pitchFamily="34" charset="0"/>
              </a:rPr>
            </a:br>
            <a:r>
              <a:rPr lang="da-DK" sz="1600" dirty="0">
                <a:solidFill>
                  <a:srgbClr val="5FB0B3"/>
                </a:solidFill>
                <a:latin typeface="Source Sans Pro" panose="020B0503030403020204" pitchFamily="34" charset="0"/>
                <a:ea typeface="Source Sans Pro" panose="020B0503030403020204" pitchFamily="34" charset="0"/>
              </a:rPr>
              <a:t>SMV’er, iværksætteri og arbejdspladser</a:t>
            </a:r>
            <a:endParaRPr lang="da-DK" sz="3600" dirty="0">
              <a:solidFill>
                <a:srgbClr val="5FB0B3"/>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4094452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el 10">
            <a:extLst>
              <a:ext uri="{FF2B5EF4-FFF2-40B4-BE49-F238E27FC236}">
                <a16:creationId xmlns:a16="http://schemas.microsoft.com/office/drawing/2014/main" id="{03FA7361-9574-7086-2954-2F6DEC2E4AA6}"/>
              </a:ext>
            </a:extLst>
          </p:cNvPr>
          <p:cNvGraphicFramePr>
            <a:graphicFrameLocks noGrp="1"/>
          </p:cNvGraphicFramePr>
          <p:nvPr>
            <p:extLst>
              <p:ext uri="{D42A27DB-BD31-4B8C-83A1-F6EECF244321}">
                <p14:modId xmlns:p14="http://schemas.microsoft.com/office/powerpoint/2010/main" val="1683791886"/>
              </p:ext>
            </p:extLst>
          </p:nvPr>
        </p:nvGraphicFramePr>
        <p:xfrm>
          <a:off x="342900" y="1238810"/>
          <a:ext cx="7503458" cy="3025140"/>
        </p:xfrm>
        <a:graphic>
          <a:graphicData uri="http://schemas.openxmlformats.org/drawingml/2006/table">
            <a:tbl>
              <a:tblPr firstRow="1" bandRow="1">
                <a:tableStyleId>{2D5ABB26-0587-4C30-8999-92F81FD0307C}</a:tableStyleId>
              </a:tblPr>
              <a:tblGrid>
                <a:gridCol w="1316281">
                  <a:extLst>
                    <a:ext uri="{9D8B030D-6E8A-4147-A177-3AD203B41FA5}">
                      <a16:colId xmlns:a16="http://schemas.microsoft.com/office/drawing/2014/main" val="537512004"/>
                    </a:ext>
                  </a:extLst>
                </a:gridCol>
                <a:gridCol w="3042560">
                  <a:extLst>
                    <a:ext uri="{9D8B030D-6E8A-4147-A177-3AD203B41FA5}">
                      <a16:colId xmlns:a16="http://schemas.microsoft.com/office/drawing/2014/main" val="1209671586"/>
                    </a:ext>
                  </a:extLst>
                </a:gridCol>
                <a:gridCol w="1292992">
                  <a:extLst>
                    <a:ext uri="{9D8B030D-6E8A-4147-A177-3AD203B41FA5}">
                      <a16:colId xmlns:a16="http://schemas.microsoft.com/office/drawing/2014/main" val="2205819503"/>
                    </a:ext>
                  </a:extLst>
                </a:gridCol>
                <a:gridCol w="1051257">
                  <a:extLst>
                    <a:ext uri="{9D8B030D-6E8A-4147-A177-3AD203B41FA5}">
                      <a16:colId xmlns:a16="http://schemas.microsoft.com/office/drawing/2014/main" val="20003"/>
                    </a:ext>
                  </a:extLst>
                </a:gridCol>
                <a:gridCol w="800368">
                  <a:extLst>
                    <a:ext uri="{9D8B030D-6E8A-4147-A177-3AD203B41FA5}">
                      <a16:colId xmlns:a16="http://schemas.microsoft.com/office/drawing/2014/main" val="20004"/>
                    </a:ext>
                  </a:extLst>
                </a:gridCol>
              </a:tblGrid>
              <a:tr h="189695">
                <a:tc>
                  <a:txBody>
                    <a:bodyPr/>
                    <a:lstStyle/>
                    <a:p>
                      <a:r>
                        <a:rPr lang="da-DK" sz="950" b="0" dirty="0">
                          <a:solidFill>
                            <a:srgbClr val="EFECDC"/>
                          </a:solidFill>
                          <a:latin typeface="Source Sans Pro" panose="020B0503030403020204" pitchFamily="34" charset="0"/>
                          <a:ea typeface="Source Sans Pro" panose="020B0503030403020204" pitchFamily="34" charset="0"/>
                        </a:rPr>
                        <a:t>INDSATSOMRÅDER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AKTIVITETER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MÅL 2024</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TIDSFORBRUG</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BUDGET</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9345333"/>
                  </a:ext>
                </a:extLst>
              </a:tr>
              <a:tr h="4158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BÆREDYGTIGHED</a:t>
                      </a:r>
                    </a:p>
                    <a:p>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Vejledningsforløb</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Uddannelsesforløb indenfor bæredygtighed og ESG (ECSTS-pointgivende)</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Kompetencer til et grønt Danmark (arbejdskraft)</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Fundraising af grønne tilskudsmidler</a:t>
                      </a:r>
                    </a:p>
                    <a:p>
                      <a:pPr marL="171450" indent="-171450">
                        <a:buFont typeface="Arial" panose="020B0604020202020204" pitchFamily="34" charset="0"/>
                        <a:buChar char="•"/>
                      </a:pPr>
                      <a:r>
                        <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Workshop: Strategi for bæredygtighed</a:t>
                      </a:r>
                    </a:p>
                    <a:p>
                      <a:pPr marL="171450" indent="-171450">
                        <a:buFont typeface="Arial" panose="020B0604020202020204" pitchFamily="34" charset="0"/>
                        <a:buChar char="•"/>
                      </a:pPr>
                      <a:r>
                        <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Workshop: ESG-rapportering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Kursus: Grøn kommunikation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ESG netværk</a:t>
                      </a:r>
                    </a:p>
                    <a:p>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 deltagere</a:t>
                      </a: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 deltagere</a:t>
                      </a:r>
                    </a:p>
                    <a:p>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 virksomheder i forløb</a:t>
                      </a: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 vejledningsforløb</a:t>
                      </a: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 deltagere</a:t>
                      </a: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 deltagere</a:t>
                      </a: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25 deltagere</a:t>
                      </a: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 deltagere</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75 timer</a:t>
                      </a:r>
                    </a:p>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200 timer</a:t>
                      </a:r>
                    </a:p>
                    <a:p>
                      <a:pPr algn="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300 timer</a:t>
                      </a:r>
                    </a:p>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p>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p>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p>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30 timer</a:t>
                      </a:r>
                    </a:p>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457200" rtl="0" eaLnBrk="1" latinLnBrk="0" hangingPunct="1"/>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algn="r" defTabSz="457200" rtl="0" eaLnBrk="1" latinLnBrk="0" hangingPunct="1"/>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20.000 kr. </a:t>
                      </a:r>
                    </a:p>
                    <a:p>
                      <a:pPr marL="0" algn="r" defTabSz="457200" rtl="0" eaLnBrk="1" latinLnBrk="0" hangingPunct="1"/>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5.000 kr.</a:t>
                      </a:r>
                    </a:p>
                    <a:p>
                      <a:pPr marL="0" algn="r" defTabSz="457200" rtl="0" eaLnBrk="1" latinLnBrk="0" hangingPunct="1"/>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algn="r" defTabSz="457200" rtl="0" eaLnBrk="1" latinLnBrk="0" hangingPunct="1"/>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algn="r" defTabSz="457200" rtl="0" eaLnBrk="1" latinLnBrk="0" hangingPunct="1"/>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10.000 kr.</a:t>
                      </a:r>
                    </a:p>
                    <a:p>
                      <a:pPr marL="0" algn="r" defTabSz="457200" rtl="0" eaLnBrk="1" latinLnBrk="0" hangingPunct="1"/>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10.000 kr.</a:t>
                      </a:r>
                    </a:p>
                    <a:p>
                      <a:pPr marL="0" algn="r" defTabSz="457200" rtl="0" eaLnBrk="1" latinLnBrk="0" hangingPunct="1"/>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10.000 kr.</a:t>
                      </a:r>
                    </a:p>
                    <a:p>
                      <a:pPr marL="0" algn="r" defTabSz="457200" rtl="0" eaLnBrk="1" latinLnBrk="0" hangingPunct="1"/>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20.000 kr.</a:t>
                      </a: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39191535"/>
                  </a:ext>
                </a:extLst>
              </a:tr>
              <a:tr h="787963">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STARTUP NÆSTVED</a:t>
                      </a:r>
                    </a:p>
                    <a:p>
                      <a:pPr marL="0" indent="0">
                        <a:buFont typeface="Arial" panose="020B0604020202020204" pitchFamily="34" charset="0"/>
                        <a:buNone/>
                      </a:pP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Startup Info – 2-4 arrangementer</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Startup vejledninger</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Startup kursus</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Forløb om kernefortælling</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AI for iværksættere</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Iværksætternetværk – etablering og netværksmøder</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Markedsføring af Startup Næstved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457200" rtl="0" eaLnBrk="1" latinLnBrk="0" hangingPunct="1"/>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 deltagere</a:t>
                      </a:r>
                    </a:p>
                    <a:p>
                      <a:pPr marL="0" algn="l" defTabSz="457200" rtl="0" eaLnBrk="1" latinLnBrk="0" hangingPunct="1"/>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55</a:t>
                      </a:r>
                    </a:p>
                    <a:p>
                      <a:pPr marL="0" algn="l" defTabSz="457200" rtl="0" eaLnBrk="1" latinLnBrk="0" hangingPunct="1"/>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 deltagere</a:t>
                      </a:r>
                    </a:p>
                    <a:p>
                      <a:pPr marL="0" algn="l" defTabSz="457200" rtl="0" eaLnBrk="1" latinLnBrk="0" hangingPunct="1"/>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 forløb, 3-4 workshops</a:t>
                      </a:r>
                    </a:p>
                    <a:p>
                      <a:pPr marL="0" marR="0" lvl="0" indent="0" algn="l" defTabSz="457200" rtl="0" eaLnBrk="1" fontAlgn="auto" latinLnBrk="0" hangingPunct="1">
                        <a:lnSpc>
                          <a:spcPct val="100000"/>
                        </a:lnSpc>
                        <a:spcBef>
                          <a:spcPts val="0"/>
                        </a:spcBef>
                        <a:spcAft>
                          <a:spcPts val="0"/>
                        </a:spcAft>
                        <a:buClrTx/>
                        <a:buSzTx/>
                        <a:buFontTx/>
                        <a:buNone/>
                        <a:tabLst/>
                        <a:defRP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 forløb, 4 workshops</a:t>
                      </a:r>
                    </a:p>
                    <a:p>
                      <a:pPr marL="0" marR="0" lvl="0" indent="0" algn="l" defTabSz="457200" rtl="0" eaLnBrk="1" fontAlgn="auto" latinLnBrk="0" hangingPunct="1">
                        <a:lnSpc>
                          <a:spcPct val="100000"/>
                        </a:lnSpc>
                        <a:spcBef>
                          <a:spcPts val="0"/>
                        </a:spcBef>
                        <a:spcAft>
                          <a:spcPts val="0"/>
                        </a:spcAft>
                        <a:buClrTx/>
                        <a:buSzTx/>
                        <a:buFontTx/>
                        <a:buNone/>
                        <a:tabLst/>
                        <a:defRP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 møder</a:t>
                      </a:r>
                    </a:p>
                    <a:p>
                      <a:pPr marL="0" marR="0" lvl="0" indent="0" algn="l" defTabSz="457200" rtl="0" eaLnBrk="1" fontAlgn="auto" latinLnBrk="0" hangingPunct="1">
                        <a:lnSpc>
                          <a:spcPct val="100000"/>
                        </a:lnSpc>
                        <a:spcBef>
                          <a:spcPts val="0"/>
                        </a:spcBef>
                        <a:spcAft>
                          <a:spcPts val="0"/>
                        </a:spcAft>
                        <a:buClrTx/>
                        <a:buSzTx/>
                        <a:buFontTx/>
                        <a:buNone/>
                        <a:tabLst/>
                        <a:defRPr/>
                      </a:pPr>
                      <a:endPar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 timer</a:t>
                      </a: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250 timer</a:t>
                      </a: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 timer</a:t>
                      </a: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 timer</a:t>
                      </a: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150 timer</a:t>
                      </a: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125 timer</a:t>
                      </a:r>
                    </a:p>
                    <a:p>
                      <a:pPr marL="0" marR="0" lvl="0" indent="0" algn="r" defTabSz="457200" rtl="0" eaLnBrk="1" fontAlgn="auto" latinLnBrk="0" hangingPunct="1">
                        <a:lnSpc>
                          <a:spcPct val="100000"/>
                        </a:lnSpc>
                        <a:spcBef>
                          <a:spcPts val="0"/>
                        </a:spcBef>
                        <a:spcAft>
                          <a:spcPts val="0"/>
                        </a:spcAft>
                        <a:buClrTx/>
                        <a:buSzTx/>
                        <a:buFontTx/>
                        <a:buNone/>
                        <a:tabLst/>
                        <a:defRP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 </a:t>
                      </a: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5.000 kr.</a:t>
                      </a: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5.000 kr.</a:t>
                      </a: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5.000 kr.</a:t>
                      </a: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5.000 kr.</a:t>
                      </a:r>
                    </a:p>
                    <a:p>
                      <a:pPr marL="0" marR="0" lvl="0" indent="0" algn="r" defTabSz="457200" rtl="0" eaLnBrk="1" fontAlgn="auto" latinLnBrk="0" hangingPunct="1">
                        <a:lnSpc>
                          <a:spcPct val="100000"/>
                        </a:lnSpc>
                        <a:spcBef>
                          <a:spcPts val="0"/>
                        </a:spcBef>
                        <a:spcAft>
                          <a:spcPts val="0"/>
                        </a:spcAft>
                        <a:buClrTx/>
                        <a:buSzTx/>
                        <a:buFontTx/>
                        <a:buNone/>
                        <a:tabLst/>
                        <a:defRP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10493560"/>
                  </a:ext>
                </a:extLst>
              </a:tr>
            </a:tbl>
          </a:graphicData>
        </a:graphic>
      </p:graphicFrame>
      <p:pic>
        <p:nvPicPr>
          <p:cNvPr id="4" name="Billede 3">
            <a:extLst>
              <a:ext uri="{FF2B5EF4-FFF2-40B4-BE49-F238E27FC236}">
                <a16:creationId xmlns:a16="http://schemas.microsoft.com/office/drawing/2014/main" id="{CB8B6829-2FB1-8A99-10D7-4400C6B75347}"/>
              </a:ext>
            </a:extLst>
          </p:cNvPr>
          <p:cNvPicPr>
            <a:picLocks noChangeAspect="1"/>
          </p:cNvPicPr>
          <p:nvPr/>
        </p:nvPicPr>
        <p:blipFill rotWithShape="1">
          <a:blip r:embed="rId2"/>
          <a:srcRect b="28626"/>
          <a:stretch/>
        </p:blipFill>
        <p:spPr>
          <a:xfrm>
            <a:off x="258857" y="288849"/>
            <a:ext cx="800100" cy="769974"/>
          </a:xfrm>
          <a:prstGeom prst="rect">
            <a:avLst/>
          </a:prstGeom>
        </p:spPr>
      </p:pic>
      <p:sp>
        <p:nvSpPr>
          <p:cNvPr id="5" name="Titel 1">
            <a:extLst>
              <a:ext uri="{FF2B5EF4-FFF2-40B4-BE49-F238E27FC236}">
                <a16:creationId xmlns:a16="http://schemas.microsoft.com/office/drawing/2014/main" id="{35AB64E3-904D-CB41-A03B-B132C22BF76A}"/>
              </a:ext>
            </a:extLst>
          </p:cNvPr>
          <p:cNvSpPr txBox="1">
            <a:spLocks/>
          </p:cNvSpPr>
          <p:nvPr/>
        </p:nvSpPr>
        <p:spPr>
          <a:xfrm>
            <a:off x="1072403" y="119414"/>
            <a:ext cx="6999193" cy="1118556"/>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da-DK" sz="3600" b="1" dirty="0">
                <a:solidFill>
                  <a:schemeClr val="bg1"/>
                </a:solidFill>
                <a:latin typeface="Source Sans Pro" panose="020B0503030403020204" pitchFamily="34" charset="0"/>
                <a:ea typeface="Source Sans Pro" panose="020B0503030403020204" pitchFamily="34" charset="0"/>
              </a:rPr>
              <a:t>VÆKST I LOKALE VIRKSOMHEDER</a:t>
            </a:r>
            <a:br>
              <a:rPr lang="da-DK" sz="3600" b="1" dirty="0">
                <a:solidFill>
                  <a:schemeClr val="bg1"/>
                </a:solidFill>
                <a:latin typeface="Source Sans Pro" panose="020B0503030403020204" pitchFamily="34" charset="0"/>
                <a:ea typeface="Source Sans Pro" panose="020B0503030403020204" pitchFamily="34" charset="0"/>
              </a:rPr>
            </a:br>
            <a:r>
              <a:rPr lang="da-DK" sz="1600" dirty="0">
                <a:solidFill>
                  <a:srgbClr val="5FB0B3"/>
                </a:solidFill>
                <a:latin typeface="Source Sans Pro" panose="020B0503030403020204" pitchFamily="34" charset="0"/>
                <a:ea typeface="Source Sans Pro" panose="020B0503030403020204" pitchFamily="34" charset="0"/>
              </a:rPr>
              <a:t>SMV’er, iværksætteri og arbejdspladser</a:t>
            </a:r>
            <a:endParaRPr lang="da-DK" sz="3600" dirty="0">
              <a:solidFill>
                <a:srgbClr val="5FB0B3"/>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08000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el 10">
            <a:extLst>
              <a:ext uri="{FF2B5EF4-FFF2-40B4-BE49-F238E27FC236}">
                <a16:creationId xmlns:a16="http://schemas.microsoft.com/office/drawing/2014/main" id="{03FA7361-9574-7086-2954-2F6DEC2E4AA6}"/>
              </a:ext>
            </a:extLst>
          </p:cNvPr>
          <p:cNvGraphicFramePr>
            <a:graphicFrameLocks noGrp="1"/>
          </p:cNvGraphicFramePr>
          <p:nvPr>
            <p:extLst>
              <p:ext uri="{D42A27DB-BD31-4B8C-83A1-F6EECF244321}">
                <p14:modId xmlns:p14="http://schemas.microsoft.com/office/powerpoint/2010/main" val="4266841328"/>
              </p:ext>
            </p:extLst>
          </p:nvPr>
        </p:nvGraphicFramePr>
        <p:xfrm>
          <a:off x="342900" y="1238810"/>
          <a:ext cx="7503458" cy="2880360"/>
        </p:xfrm>
        <a:graphic>
          <a:graphicData uri="http://schemas.openxmlformats.org/drawingml/2006/table">
            <a:tbl>
              <a:tblPr firstRow="1" bandRow="1">
                <a:tableStyleId>{2D5ABB26-0587-4C30-8999-92F81FD0307C}</a:tableStyleId>
              </a:tblPr>
              <a:tblGrid>
                <a:gridCol w="1316281">
                  <a:extLst>
                    <a:ext uri="{9D8B030D-6E8A-4147-A177-3AD203B41FA5}">
                      <a16:colId xmlns:a16="http://schemas.microsoft.com/office/drawing/2014/main" val="537512004"/>
                    </a:ext>
                  </a:extLst>
                </a:gridCol>
                <a:gridCol w="3042560">
                  <a:extLst>
                    <a:ext uri="{9D8B030D-6E8A-4147-A177-3AD203B41FA5}">
                      <a16:colId xmlns:a16="http://schemas.microsoft.com/office/drawing/2014/main" val="1209671586"/>
                    </a:ext>
                  </a:extLst>
                </a:gridCol>
                <a:gridCol w="1292992">
                  <a:extLst>
                    <a:ext uri="{9D8B030D-6E8A-4147-A177-3AD203B41FA5}">
                      <a16:colId xmlns:a16="http://schemas.microsoft.com/office/drawing/2014/main" val="2205819503"/>
                    </a:ext>
                  </a:extLst>
                </a:gridCol>
                <a:gridCol w="1051257">
                  <a:extLst>
                    <a:ext uri="{9D8B030D-6E8A-4147-A177-3AD203B41FA5}">
                      <a16:colId xmlns:a16="http://schemas.microsoft.com/office/drawing/2014/main" val="20003"/>
                    </a:ext>
                  </a:extLst>
                </a:gridCol>
                <a:gridCol w="800368">
                  <a:extLst>
                    <a:ext uri="{9D8B030D-6E8A-4147-A177-3AD203B41FA5}">
                      <a16:colId xmlns:a16="http://schemas.microsoft.com/office/drawing/2014/main" val="20004"/>
                    </a:ext>
                  </a:extLst>
                </a:gridCol>
              </a:tblGrid>
              <a:tr h="189695">
                <a:tc>
                  <a:txBody>
                    <a:bodyPr/>
                    <a:lstStyle/>
                    <a:p>
                      <a:r>
                        <a:rPr lang="da-DK" sz="950" b="0" dirty="0">
                          <a:solidFill>
                            <a:srgbClr val="EFECDC"/>
                          </a:solidFill>
                          <a:latin typeface="Source Sans Pro" panose="020B0503030403020204" pitchFamily="34" charset="0"/>
                          <a:ea typeface="Source Sans Pro" panose="020B0503030403020204" pitchFamily="34" charset="0"/>
                        </a:rPr>
                        <a:t>INDSATSOMRÅDER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AKTIVITETER</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rgbClr val="EFECDC"/>
                          </a:solidFill>
                          <a:latin typeface="Source Sans Pro" panose="020B0503030403020204" pitchFamily="34" charset="0"/>
                          <a:ea typeface="Source Sans Pro" panose="020B0503030403020204" pitchFamily="34" charset="0"/>
                        </a:rPr>
                        <a:t>MÅL 2024</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TIDSFORBRUG</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rgbClr val="EFECDC"/>
                          </a:solidFill>
                          <a:latin typeface="Source Sans Pro" panose="020B0503030403020204" pitchFamily="34" charset="0"/>
                          <a:ea typeface="Source Sans Pro" panose="020B0503030403020204" pitchFamily="34" charset="0"/>
                        </a:rPr>
                        <a:t>BUDGET</a:t>
                      </a:r>
                      <a:endParaRPr lang="da-DK" sz="950" b="0" dirty="0">
                        <a:solidFill>
                          <a:srgbClr val="EFECDC"/>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49345333"/>
                  </a:ext>
                </a:extLst>
              </a:tr>
              <a:tr h="4158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FORRETNINGS-UDVIKLING</a:t>
                      </a:r>
                      <a:endPar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Vejledningsforløb (</a:t>
                      </a:r>
                      <a:r>
                        <a:rPr lang="da-DK" sz="950" b="0" dirty="0" err="1">
                          <a:solidFill>
                            <a:schemeClr val="bg1"/>
                          </a:solidFill>
                          <a:latin typeface="Source Sans Pro" panose="020B0503030403020204" pitchFamily="34" charset="0"/>
                          <a:ea typeface="Source Sans Pro" panose="020B0503030403020204" pitchFamily="34" charset="0"/>
                          <a:cs typeface="Arial" panose="020B0604020202020204" pitchFamily="34" charset="0"/>
                        </a:rPr>
                        <a:t>kr</a:t>
                      </a: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 og Vivi)</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Bestyrelseskursus for ejerledere – med ZBC</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Salgsworkshop</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Ejerskifteworkshop</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Økonomistyringskursus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Inspirationsarrangement for Industrien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Eksportworkshop</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Henvisninger</a:t>
                      </a:r>
                      <a:r>
                        <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 til private rådgivere </a:t>
                      </a:r>
                    </a:p>
                    <a:p>
                      <a:pPr marL="171450" indent="-171450">
                        <a:buFont typeface="Arial" panose="020B0604020202020204" pitchFamily="34" charset="0"/>
                        <a:buChar char="•"/>
                      </a:pPr>
                      <a:r>
                        <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Henvisninger til Erhvervshus Sjælland</a:t>
                      </a:r>
                    </a:p>
                    <a:p>
                      <a:pPr marL="171450" indent="-171450">
                        <a:buFont typeface="Arial" panose="020B0604020202020204" pitchFamily="34" charset="0"/>
                        <a:buChar cha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25</a:t>
                      </a: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25 deltagere</a:t>
                      </a: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 deltagere</a:t>
                      </a: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 deltagere</a:t>
                      </a: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 deltagere</a:t>
                      </a: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 deltagere</a:t>
                      </a: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 deltagere</a:t>
                      </a: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60 </a:t>
                      </a:r>
                    </a:p>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40</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150 timer</a:t>
                      </a:r>
                    </a:p>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200 timer</a:t>
                      </a:r>
                    </a:p>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p>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75 timer</a:t>
                      </a:r>
                    </a:p>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75 timer</a:t>
                      </a:r>
                    </a:p>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p>
                    <a:p>
                      <a:pPr algn="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 timer</a:t>
                      </a: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algn="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p>
                      <a:pPr marL="0" algn="r" defTabSz="457200" rtl="0" eaLnBrk="1" latinLnBrk="0" hangingPunct="1"/>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10.000 kr.</a:t>
                      </a:r>
                    </a:p>
                    <a:p>
                      <a:pPr marL="0" algn="r" defTabSz="457200" rtl="0" eaLnBrk="1" latinLnBrk="0" hangingPunct="1"/>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5.000 kr.</a:t>
                      </a:r>
                    </a:p>
                    <a:p>
                      <a:pPr marL="0" algn="r" defTabSz="457200" rtl="0" eaLnBrk="1" latinLnBrk="0" hangingPunct="1"/>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5.000 kr.</a:t>
                      </a:r>
                    </a:p>
                    <a:p>
                      <a:pPr marL="0" algn="r" defTabSz="457200" rtl="0" eaLnBrk="1" latinLnBrk="0" hangingPunct="1"/>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10.000 kr.</a:t>
                      </a: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939191535"/>
                  </a:ext>
                </a:extLst>
              </a:tr>
              <a:tr h="787963">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DETAILHANDEL</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/BYMIDTEN</a:t>
                      </a:r>
                    </a:p>
                    <a:p>
                      <a:pPr marL="0" indent="0">
                        <a:buFont typeface="Arial" panose="020B0604020202020204" pitchFamily="34" charset="0"/>
                        <a:buNone/>
                      </a:pP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Projekt målrettet at styrke handelsmiljøet i bymidten</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Virksomhedsbesøg – drop in</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Vejledningsforløb </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Virksomhedsbesøg (alm)</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Velkomstmøde til nye virksomheder i bymidten</a:t>
                      </a:r>
                    </a:p>
                    <a:p>
                      <a:pPr marL="171450" indent="-171450">
                        <a:buFont typeface="Arial" panose="020B0604020202020204" pitchFamily="34" charset="0"/>
                        <a:buChar char="•"/>
                      </a:pP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Tiltrækning af virksomheder til bymidten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 </a:t>
                      </a:r>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udviklingsforløb</a:t>
                      </a:r>
                    </a:p>
                    <a:p>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 besøg</a:t>
                      </a:r>
                    </a:p>
                    <a:p>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a:t>
                      </a:r>
                    </a:p>
                    <a:p>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30 besøg</a:t>
                      </a:r>
                    </a:p>
                    <a:p>
                      <a:r>
                        <a:rPr lang="da-DK" sz="950" b="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 møder</a:t>
                      </a:r>
                    </a:p>
                    <a:p>
                      <a:pPr marL="0" marR="0" lvl="0" indent="0" algn="l" defTabSz="457200" rtl="0" eaLnBrk="1" fontAlgn="auto" latinLnBrk="0" hangingPunct="1">
                        <a:lnSpc>
                          <a:spcPct val="100000"/>
                        </a:lnSpc>
                        <a:spcBef>
                          <a:spcPts val="0"/>
                        </a:spcBef>
                        <a:spcAft>
                          <a:spcPts val="0"/>
                        </a:spcAft>
                        <a:buClrTx/>
                        <a:buSzTx/>
                        <a:buFontTx/>
                        <a:buNone/>
                        <a:tabLst/>
                        <a:defRPr/>
                      </a:pPr>
                      <a:endParaRPr lang="da-DK" sz="950" b="0" baseline="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50 timer</a:t>
                      </a: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200 timer</a:t>
                      </a: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30 timer</a:t>
                      </a:r>
                    </a:p>
                    <a:p>
                      <a:pPr algn="r"/>
                      <a:r>
                        <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rPr>
                        <a:t>100 timer</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da-DK" sz="950" b="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10493560"/>
                  </a:ext>
                </a:extLst>
              </a:tr>
            </a:tbl>
          </a:graphicData>
        </a:graphic>
      </p:graphicFrame>
      <p:pic>
        <p:nvPicPr>
          <p:cNvPr id="4" name="Billede 3">
            <a:extLst>
              <a:ext uri="{FF2B5EF4-FFF2-40B4-BE49-F238E27FC236}">
                <a16:creationId xmlns:a16="http://schemas.microsoft.com/office/drawing/2014/main" id="{827F0291-62EC-C326-2BC0-2384911429AB}"/>
              </a:ext>
            </a:extLst>
          </p:cNvPr>
          <p:cNvPicPr>
            <a:picLocks noChangeAspect="1"/>
          </p:cNvPicPr>
          <p:nvPr/>
        </p:nvPicPr>
        <p:blipFill rotWithShape="1">
          <a:blip r:embed="rId2"/>
          <a:srcRect b="28626"/>
          <a:stretch/>
        </p:blipFill>
        <p:spPr>
          <a:xfrm>
            <a:off x="258857" y="288849"/>
            <a:ext cx="800100" cy="769974"/>
          </a:xfrm>
          <a:prstGeom prst="rect">
            <a:avLst/>
          </a:prstGeom>
        </p:spPr>
      </p:pic>
      <p:sp>
        <p:nvSpPr>
          <p:cNvPr id="5" name="Titel 1">
            <a:extLst>
              <a:ext uri="{FF2B5EF4-FFF2-40B4-BE49-F238E27FC236}">
                <a16:creationId xmlns:a16="http://schemas.microsoft.com/office/drawing/2014/main" id="{233DDE4C-52A0-5216-97E3-373F3688A836}"/>
              </a:ext>
            </a:extLst>
          </p:cNvPr>
          <p:cNvSpPr txBox="1">
            <a:spLocks/>
          </p:cNvSpPr>
          <p:nvPr/>
        </p:nvSpPr>
        <p:spPr>
          <a:xfrm>
            <a:off x="1072403" y="119414"/>
            <a:ext cx="6999193" cy="1118556"/>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da-DK" sz="3600" b="1" dirty="0">
                <a:solidFill>
                  <a:schemeClr val="bg1"/>
                </a:solidFill>
                <a:latin typeface="Source Sans Pro" panose="020B0503030403020204" pitchFamily="34" charset="0"/>
                <a:ea typeface="Source Sans Pro" panose="020B0503030403020204" pitchFamily="34" charset="0"/>
              </a:rPr>
              <a:t>VÆKST I LOKALE VIRKSOMHEDER</a:t>
            </a:r>
            <a:br>
              <a:rPr lang="da-DK" sz="3600" b="1" dirty="0">
                <a:solidFill>
                  <a:schemeClr val="bg1"/>
                </a:solidFill>
                <a:latin typeface="Source Sans Pro" panose="020B0503030403020204" pitchFamily="34" charset="0"/>
                <a:ea typeface="Source Sans Pro" panose="020B0503030403020204" pitchFamily="34" charset="0"/>
              </a:rPr>
            </a:br>
            <a:r>
              <a:rPr lang="da-DK" sz="1600" dirty="0">
                <a:solidFill>
                  <a:srgbClr val="5FB0B3"/>
                </a:solidFill>
                <a:latin typeface="Source Sans Pro" panose="020B0503030403020204" pitchFamily="34" charset="0"/>
                <a:ea typeface="Source Sans Pro" panose="020B0503030403020204" pitchFamily="34" charset="0"/>
              </a:rPr>
              <a:t>SMV’er, iværksætteri og arbejdspladser</a:t>
            </a:r>
            <a:endParaRPr lang="da-DK" sz="3600" dirty="0">
              <a:solidFill>
                <a:srgbClr val="5FB0B3"/>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144883360"/>
      </p:ext>
    </p:extLst>
  </p:cSld>
  <p:clrMapOvr>
    <a:masterClrMapping/>
  </p:clrMapOvr>
</p:sld>
</file>

<file path=ppt/theme/theme1.xml><?xml version="1.0" encoding="utf-8"?>
<a:theme xmlns:a="http://schemas.openxmlformats.org/drawingml/2006/main" name="slide_mørk_2">
  <a:themeElements>
    <a:clrScheme name="Næstved Erhverv">
      <a:dk1>
        <a:srgbClr val="062A4B"/>
      </a:dk1>
      <a:lt1>
        <a:srgbClr val="FFFFFF"/>
      </a:lt1>
      <a:dk2>
        <a:srgbClr val="164F8A"/>
      </a:dk2>
      <a:lt2>
        <a:srgbClr val="F6F6EC"/>
      </a:lt2>
      <a:accent1>
        <a:srgbClr val="1C60A8"/>
      </a:accent1>
      <a:accent2>
        <a:srgbClr val="CC6600"/>
      </a:accent2>
      <a:accent3>
        <a:srgbClr val="007834"/>
      </a:accent3>
      <a:accent4>
        <a:srgbClr val="114477"/>
      </a:accent4>
      <a:accent5>
        <a:srgbClr val="5FB0B3"/>
      </a:accent5>
      <a:accent6>
        <a:srgbClr val="F6F6EC"/>
      </a:accent6>
      <a:hlink>
        <a:srgbClr val="5FB0B3"/>
      </a:hlink>
      <a:folHlink>
        <a:srgbClr val="CC66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slide_mørk_2.potx</Template>
  <TotalTime>346</TotalTime>
  <Words>1808</Words>
  <Application>Microsoft Office PowerPoint</Application>
  <PresentationFormat>Skærmshow (16:9)</PresentationFormat>
  <Paragraphs>457</Paragraphs>
  <Slides>14</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14</vt:i4>
      </vt:variant>
    </vt:vector>
  </HeadingPairs>
  <TitlesOfParts>
    <vt:vector size="19" baseType="lpstr">
      <vt:lpstr>Arial</vt:lpstr>
      <vt:lpstr>Calibri</vt:lpstr>
      <vt:lpstr>Source Sans Pro</vt:lpstr>
      <vt:lpstr>Source Sans Pro Light</vt:lpstr>
      <vt:lpstr>slide_mørk_2</vt:lpstr>
      <vt:lpstr>FORRETNINGSPLAN 2024</vt:lpstr>
      <vt:lpstr>3 TEMAER</vt:lpstr>
      <vt:lpstr>STÆRKT ERHVERVSBRAND Ambassadører og fortællinger</vt:lpstr>
      <vt:lpstr>STÆRKT ERHVERVSBRAND Ambassadører og fortællinger</vt:lpstr>
      <vt:lpstr>STÆRKT ERHVERVSBRAND Ambassadører og fortællinger</vt:lpstr>
      <vt:lpstr>VÆKST I LOKALE VIRKSOMHEDER Vi identificerer potentialer og problemstillinger sammen med virksomhederne og formidler den hjælp, der er behov for</vt:lpstr>
      <vt:lpstr>PowerPoint-præsentation</vt:lpstr>
      <vt:lpstr>PowerPoint-præsentation</vt:lpstr>
      <vt:lpstr>PowerPoint-præsentation</vt:lpstr>
      <vt:lpstr>PowerPoint-præsentation</vt:lpstr>
      <vt:lpstr>INVEST IN NÆSTVED Tiltrækning og fastholdelse af virksomheder og investeringer</vt:lpstr>
      <vt:lpstr>INVEST IN NÆSTVED Tiltrækning og fastholdelse af virksomheder og investeringer</vt:lpstr>
      <vt:lpstr>INVEST IN NÆSTVED Tiltrækning og fastholdelse af virksomheder og investeringer</vt:lpstr>
      <vt:lpstr>OM NÆSTVED ERHVERV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Itkin</dc:creator>
  <cp:lastModifiedBy>Rasmus Holst-Sørensen</cp:lastModifiedBy>
  <cp:revision>22</cp:revision>
  <dcterms:created xsi:type="dcterms:W3CDTF">2023-01-22T20:54:35Z</dcterms:created>
  <dcterms:modified xsi:type="dcterms:W3CDTF">2023-12-13T12:18:07Z</dcterms:modified>
</cp:coreProperties>
</file>